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61"/>
  </p:notesMasterIdLst>
  <p:handoutMasterIdLst>
    <p:handoutMasterId r:id="rId62"/>
  </p:handoutMasterIdLst>
  <p:sldIdLst>
    <p:sldId id="256" r:id="rId2"/>
    <p:sldId id="518" r:id="rId3"/>
    <p:sldId id="757" r:id="rId4"/>
    <p:sldId id="903" r:id="rId5"/>
    <p:sldId id="851" r:id="rId6"/>
    <p:sldId id="861" r:id="rId7"/>
    <p:sldId id="868" r:id="rId8"/>
    <p:sldId id="302" r:id="rId9"/>
    <p:sldId id="312" r:id="rId10"/>
    <p:sldId id="294" r:id="rId11"/>
    <p:sldId id="305" r:id="rId12"/>
    <p:sldId id="293" r:id="rId13"/>
    <p:sldId id="308" r:id="rId14"/>
    <p:sldId id="306" r:id="rId15"/>
    <p:sldId id="290" r:id="rId16"/>
    <p:sldId id="303" r:id="rId17"/>
    <p:sldId id="296" r:id="rId18"/>
    <p:sldId id="309" r:id="rId19"/>
    <p:sldId id="307" r:id="rId20"/>
    <p:sldId id="911" r:id="rId21"/>
    <p:sldId id="912" r:id="rId22"/>
    <p:sldId id="310" r:id="rId23"/>
    <p:sldId id="311" r:id="rId24"/>
    <p:sldId id="869" r:id="rId25"/>
    <p:sldId id="871" r:id="rId26"/>
    <p:sldId id="872" r:id="rId27"/>
    <p:sldId id="873" r:id="rId28"/>
    <p:sldId id="874" r:id="rId29"/>
    <p:sldId id="875" r:id="rId30"/>
    <p:sldId id="876" r:id="rId31"/>
    <p:sldId id="877" r:id="rId32"/>
    <p:sldId id="878" r:id="rId33"/>
    <p:sldId id="879" r:id="rId34"/>
    <p:sldId id="883" r:id="rId35"/>
    <p:sldId id="881" r:id="rId36"/>
    <p:sldId id="882" r:id="rId37"/>
    <p:sldId id="880" r:id="rId38"/>
    <p:sldId id="884" r:id="rId39"/>
    <p:sldId id="870" r:id="rId40"/>
    <p:sldId id="886" r:id="rId41"/>
    <p:sldId id="892" r:id="rId42"/>
    <p:sldId id="893" r:id="rId43"/>
    <p:sldId id="889" r:id="rId44"/>
    <p:sldId id="894" r:id="rId45"/>
    <p:sldId id="900" r:id="rId46"/>
    <p:sldId id="896" r:id="rId47"/>
    <p:sldId id="901" r:id="rId48"/>
    <p:sldId id="897" r:id="rId49"/>
    <p:sldId id="902" r:id="rId50"/>
    <p:sldId id="898" r:id="rId51"/>
    <p:sldId id="899" r:id="rId52"/>
    <p:sldId id="905" r:id="rId53"/>
    <p:sldId id="904" r:id="rId54"/>
    <p:sldId id="906" r:id="rId55"/>
    <p:sldId id="907" r:id="rId56"/>
    <p:sldId id="908" r:id="rId57"/>
    <p:sldId id="909" r:id="rId58"/>
    <p:sldId id="910" r:id="rId59"/>
    <p:sldId id="775"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84" userDrawn="1">
          <p15:clr>
            <a:srgbClr val="A4A3A4"/>
          </p15:clr>
        </p15:guide>
        <p15:guide id="2" pos="144" userDrawn="1">
          <p15:clr>
            <a:srgbClr val="A4A3A4"/>
          </p15:clr>
        </p15:guide>
        <p15:guide id="3" pos="192" userDrawn="1">
          <p15:clr>
            <a:srgbClr val="A4A3A4"/>
          </p15:clr>
        </p15:guide>
        <p15:guide id="4" orient="horz" pos="2916" userDrawn="1">
          <p15:clr>
            <a:srgbClr val="A4A3A4"/>
          </p15:clr>
        </p15:guide>
        <p15:guide id="5" orient="horz" pos="2355"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69" userDrawn="1">
          <p15:clr>
            <a:srgbClr val="A4A3A4"/>
          </p15:clr>
        </p15:guide>
        <p15:guide id="12" orient="horz" pos="13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Hess" initials="" lastIdx="1" clrIdx="0"/>
  <p:cmAuthor id="2" name="Matt Kennedy" initials="" lastIdx="1" clrIdx="1"/>
  <p:cmAuthor id="3" name="Andrew Lampit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07A97"/>
    <a:srgbClr val="CA5F14"/>
    <a:srgbClr val="8031A7"/>
    <a:srgbClr val="FAB200"/>
    <a:srgbClr val="7D5900"/>
    <a:srgbClr val="FFE29E"/>
    <a:srgbClr val="FFF4D6"/>
    <a:srgbClr val="FFC72C"/>
    <a:srgbClr val="FFD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1"/>
    <p:restoredTop sz="81479" autoAdjust="0"/>
  </p:normalViewPr>
  <p:slideViewPr>
    <p:cSldViewPr snapToGrid="0" snapToObjects="1">
      <p:cViewPr varScale="1">
        <p:scale>
          <a:sx n="123" d="100"/>
          <a:sy n="123" d="100"/>
        </p:scale>
        <p:origin x="1332" y="102"/>
      </p:cViewPr>
      <p:guideLst>
        <p:guide pos="4584"/>
        <p:guide pos="144"/>
        <p:guide pos="192"/>
        <p:guide orient="horz" pos="2916"/>
        <p:guide orient="horz" pos="2355"/>
        <p:guide orient="horz" pos="1491"/>
        <p:guide pos="288"/>
        <p:guide pos="1176"/>
        <p:guide pos="2880"/>
        <p:guide pos="2077"/>
        <p:guide orient="horz" pos="869"/>
        <p:guide orient="horz" pos="1332"/>
      </p:guideLst>
    </p:cSldViewPr>
  </p:slideViewPr>
  <p:notesTextViewPr>
    <p:cViewPr>
      <p:scale>
        <a:sx n="135" d="100"/>
        <a:sy n="135" d="100"/>
      </p:scale>
      <p:origin x="0" y="0"/>
    </p:cViewPr>
  </p:notesTextViewPr>
  <p:sorterViewPr>
    <p:cViewPr>
      <p:scale>
        <a:sx n="100" d="100"/>
        <a:sy n="1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5/5/2019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laystation.com/en-us/corporate/press-releases/2013/sony-computer-entertainment-inc-introduces-playstation-4-ps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engadget.com/2017/08/01/sony-2017-q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89" name="Shape 189"/>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381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7" name="Shape 102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457200" marR="0" lvl="0" indent="-228600" algn="l" rtl="0">
              <a:spcBef>
                <a:spcPts val="0"/>
              </a:spcBef>
              <a:buClr>
                <a:schemeClr val="dk1"/>
              </a:buClr>
              <a:buSzPct val="100000"/>
              <a:buFont typeface="Calibri"/>
              <a:buChar char="●"/>
            </a:pPr>
            <a:r>
              <a:rPr lang="en-US" sz="1200" b="0" i="0" u="none" strike="noStrike" cap="none" dirty="0">
                <a:solidFill>
                  <a:schemeClr val="dk1"/>
                </a:solidFill>
                <a:latin typeface="Calibri"/>
                <a:ea typeface="Calibri"/>
                <a:cs typeface="Calibri"/>
                <a:sym typeface="Calibri"/>
              </a:rPr>
              <a:t>https://www.cisco.com/c/en/us/solutions/collateral/enterprise/cisco-on-cisco/cs-boit-05272014-supply-chain.html (do not use)</a:t>
            </a:r>
          </a:p>
          <a:p>
            <a:pPr marL="457200" marR="0" lvl="0" indent="-228600" algn="l" rtl="0">
              <a:spcBef>
                <a:spcPts val="0"/>
              </a:spcBef>
              <a:buClr>
                <a:schemeClr val="dk1"/>
              </a:buClr>
              <a:buSzPct val="100000"/>
              <a:buFont typeface="Calibri"/>
              <a:buChar char="●"/>
            </a:pPr>
            <a:endParaRPr lang="en-US" sz="1200" b="0" i="0" u="none" strike="noStrike" cap="none" dirty="0">
              <a:solidFill>
                <a:schemeClr val="dk1"/>
              </a:solidFill>
              <a:latin typeface="Calibri"/>
              <a:ea typeface="Calibri"/>
              <a:cs typeface="Calibri"/>
              <a:sym typeface="Calibri"/>
            </a:endParaRPr>
          </a:p>
          <a:p>
            <a:pPr marL="228600" marR="0" lvl="0" indent="0" algn="l" rtl="0">
              <a:spcBef>
                <a:spcPts val="0"/>
              </a:spcBef>
              <a:buClr>
                <a:schemeClr val="dk1"/>
              </a:buClr>
              <a:buSzPct val="100000"/>
              <a:buFont typeface="Calibri"/>
              <a:buNone/>
            </a:pPr>
            <a:r>
              <a:rPr lang="en-US" sz="1200" b="0" i="0" u="none" strike="noStrike" cap="none" dirty="0">
                <a:solidFill>
                  <a:schemeClr val="dk1"/>
                </a:solidFill>
                <a:latin typeface="Calibri"/>
                <a:ea typeface="Calibri"/>
                <a:cs typeface="Calibri"/>
                <a:sym typeface="Calibri"/>
              </a:rPr>
              <a:t>Stress high data volume (millions of shipments annually), </a:t>
            </a:r>
          </a:p>
          <a:p>
            <a:pPr marL="228600" marR="0" lvl="0" indent="0" algn="l" rtl="0">
              <a:spcBef>
                <a:spcPts val="0"/>
              </a:spcBef>
              <a:buClr>
                <a:schemeClr val="dk1"/>
              </a:buClr>
              <a:buSzPct val="100000"/>
              <a:buFont typeface="Calibri"/>
              <a:buNone/>
            </a:pPr>
            <a:r>
              <a:rPr lang="en-US" sz="1200" b="0" i="0" u="none" strike="noStrike" cap="none" dirty="0">
                <a:solidFill>
                  <a:schemeClr val="dk1"/>
                </a:solidFill>
                <a:latin typeface="Calibri"/>
                <a:ea typeface="Calibri"/>
                <a:cs typeface="Calibri"/>
                <a:sym typeface="Calibri"/>
              </a:rPr>
              <a:t>Stress distributed user base (15,000 users)</a:t>
            </a:r>
          </a:p>
          <a:p>
            <a:pPr marL="228600" marR="0" lvl="0" indent="0" algn="l" rtl="0">
              <a:spcBef>
                <a:spcPts val="0"/>
              </a:spcBef>
              <a:buClr>
                <a:schemeClr val="dk1"/>
              </a:buClr>
              <a:buSzPct val="100000"/>
              <a:buFont typeface="Calibri"/>
              <a:buNone/>
            </a:pPr>
            <a:r>
              <a:rPr lang="en-US" sz="1200" b="0" i="0" u="none" strike="noStrike" cap="none" dirty="0">
                <a:solidFill>
                  <a:schemeClr val="dk1"/>
                </a:solidFill>
                <a:latin typeface="Calibri"/>
                <a:ea typeface="Calibri"/>
                <a:cs typeface="Calibri"/>
                <a:sym typeface="Calibri"/>
              </a:rPr>
              <a:t>Stress high volatility (100K orders </a:t>
            </a:r>
            <a:r>
              <a:rPr lang="en-US" sz="1200" b="0" i="0" u="none" strike="noStrike" cap="none">
                <a:solidFill>
                  <a:schemeClr val="dk1"/>
                </a:solidFill>
                <a:latin typeface="Calibri"/>
                <a:ea typeface="Calibri"/>
                <a:cs typeface="Calibri"/>
                <a:sym typeface="Calibri"/>
              </a:rPr>
              <a:t>per quarter)</a:t>
            </a:r>
            <a:endParaRPr lang="en-US" sz="1200" b="0" i="0" u="none" strike="noStrike" cap="none" dirty="0">
              <a:solidFill>
                <a:schemeClr val="dk1"/>
              </a:solidFill>
              <a:latin typeface="Calibri"/>
              <a:ea typeface="Calibri"/>
              <a:cs typeface="Calibri"/>
              <a:sym typeface="Calibri"/>
            </a:endParaRPr>
          </a:p>
          <a:p>
            <a:pPr marL="457200" marR="0" lvl="0" indent="-228600" algn="l" rtl="0">
              <a:spcBef>
                <a:spcPts val="0"/>
              </a:spcBef>
              <a:buClr>
                <a:schemeClr val="dk1"/>
              </a:buClr>
              <a:buSzPct val="100000"/>
              <a:buFont typeface="Calibri"/>
              <a:buChar char="●"/>
            </a:pPr>
            <a:endParaRPr lang="en-US" sz="1200" b="0" i="0" u="none" strike="noStrike" cap="none" dirty="0">
              <a:solidFill>
                <a:schemeClr val="dk1"/>
              </a:solidFill>
              <a:latin typeface="Calibri"/>
              <a:ea typeface="Calibri"/>
              <a:cs typeface="Calibri"/>
              <a:sym typeface="Calibri"/>
            </a:endParaRPr>
          </a:p>
          <a:p>
            <a:pPr marL="457200" marR="0" lvl="0" indent="-228600" algn="l" rtl="0">
              <a:spcBef>
                <a:spcPts val="0"/>
              </a:spcBef>
              <a:buClr>
                <a:schemeClr val="dk1"/>
              </a:buClr>
              <a:buSzPct val="100000"/>
              <a:buFont typeface="Calibri"/>
              <a:buChar char="●"/>
            </a:pPr>
            <a:endParaRPr lang="en-US" sz="1200" b="0" i="0" u="none" strike="noStrike" cap="none" dirty="0">
              <a:solidFill>
                <a:schemeClr val="dk1"/>
              </a:solidFill>
              <a:latin typeface="Calibri"/>
              <a:ea typeface="Calibri"/>
              <a:cs typeface="Calibri"/>
              <a:sym typeface="Calibri"/>
            </a:endParaRPr>
          </a:p>
          <a:p>
            <a:pPr marL="228600" marR="0" lvl="0" indent="0" algn="l" rtl="0">
              <a:spcBef>
                <a:spcPts val="0"/>
              </a:spcBef>
              <a:buClr>
                <a:schemeClr val="dk1"/>
              </a:buClr>
              <a:buSzPct val="1000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1028" name="Shape 102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874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Shape 102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7" name="Shape 102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457200" marR="0" lvl="0" indent="-22860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Processes 250 million events per day</a:t>
            </a:r>
          </a:p>
          <a:p>
            <a:pPr marL="457200" marR="0" lvl="0" indent="-22860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By tracking fleet movements in real time, DataStax provides the USPS with immediate visibility into the status of deliveries anywhere in the country, along with information on how each route is progressing, how many drivers are on the road, how many deliveries each driver is making, where their last stop was, and more.</a:t>
            </a:r>
          </a:p>
          <a:p>
            <a:pPr marL="457200" marR="0" lvl="0" indent="-22860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With DataStax, USPS is expected to save millions of dollars in the years to come, achieve more accurate tracking capabilities, ensure on-time deliveries, and increase operational efficiencies.</a:t>
            </a:r>
          </a:p>
        </p:txBody>
      </p:sp>
      <p:sp>
        <p:nvSpPr>
          <p:cNvPr id="1028" name="Shape 102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539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5" name="Shape 1065"/>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endParaRPr sz="2800" b="1" i="1" u="sng" strike="noStrike" cap="none">
              <a:solidFill>
                <a:schemeClr val="accent1"/>
              </a:solidFill>
              <a:latin typeface="Calibri"/>
              <a:ea typeface="Calibri"/>
              <a:cs typeface="Calibri"/>
              <a:sym typeface="Calibri"/>
            </a:endParaRPr>
          </a:p>
        </p:txBody>
      </p:sp>
      <p:sp>
        <p:nvSpPr>
          <p:cNvPr id="1066" name="Shape 1066"/>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5129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5" name="Shape 1065"/>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https://</a:t>
            </a:r>
            <a:r>
              <a:rPr lang="en-US" sz="2800" b="0" i="0" u="none" strike="noStrike" cap="none" dirty="0" err="1">
                <a:solidFill>
                  <a:schemeClr val="accent1"/>
                </a:solidFill>
                <a:latin typeface="Calibri"/>
                <a:ea typeface="Calibri"/>
                <a:cs typeface="Calibri"/>
                <a:sym typeface="Calibri"/>
              </a:rPr>
              <a:t>www.intuit.com</a:t>
            </a:r>
            <a:r>
              <a:rPr lang="en-US" sz="2800" b="0" i="0" u="none" strike="noStrike" cap="none" dirty="0">
                <a:solidFill>
                  <a:schemeClr val="accent1"/>
                </a:solidFill>
                <a:latin typeface="Calibri"/>
                <a:ea typeface="Calibri"/>
                <a:cs typeface="Calibri"/>
                <a:sym typeface="Calibri"/>
              </a:rPr>
              <a:t>/company/press-room/press-releases/2017/intuit-showcases-how-technology-innovation-powers-prosperity-for-consumers-small-businesses/</a:t>
            </a:r>
          </a:p>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https://</a:t>
            </a:r>
            <a:r>
              <a:rPr lang="en-US" sz="2800" b="0" i="0" u="none" strike="noStrike" cap="none" dirty="0" err="1">
                <a:solidFill>
                  <a:schemeClr val="accent1"/>
                </a:solidFill>
                <a:latin typeface="Calibri"/>
                <a:ea typeface="Calibri"/>
                <a:cs typeface="Calibri"/>
                <a:sym typeface="Calibri"/>
              </a:rPr>
              <a:t>quickbooks.intuit.com</a:t>
            </a:r>
            <a:r>
              <a:rPr lang="en-US" sz="2800" b="0" i="0" u="none" strike="noStrike" cap="none" dirty="0">
                <a:solidFill>
                  <a:schemeClr val="accent1"/>
                </a:solidFill>
                <a:latin typeface="Calibri"/>
                <a:ea typeface="Calibri"/>
                <a:cs typeface="Calibri"/>
                <a:sym typeface="Calibri"/>
              </a:rPr>
              <a:t>/blog/thought-leadership/more-power-2-you-quickbooks-online-surpasses-2-million-global-customer-milestone/</a:t>
            </a:r>
          </a:p>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https://docs.google.com/document/d/1Vbk_yChMM5Xnkd55k1U9Th-vbJFG0udOlWd3g9myaQ8/edit</a:t>
            </a:r>
          </a:p>
          <a:p>
            <a:pPr marL="0" marR="0" lvl="0" indent="0" algn="l" rtl="0">
              <a:spcBef>
                <a:spcPts val="500"/>
              </a:spcBef>
              <a:spcAft>
                <a:spcPts val="0"/>
              </a:spcAft>
              <a:buClr>
                <a:schemeClr val="dk1"/>
              </a:buClr>
              <a:buSzPct val="25000"/>
              <a:buFont typeface="Arial"/>
              <a:buNone/>
            </a:pPr>
            <a:endParaRPr lang="en-US" sz="2800" b="0" i="0" u="none" strike="noStrike" cap="none" dirty="0">
              <a:solidFill>
                <a:schemeClr val="accent1"/>
              </a:solidFill>
              <a:latin typeface="Calibri"/>
              <a:ea typeface="Calibri"/>
              <a:cs typeface="Calibri"/>
              <a:sym typeface="Calibri"/>
            </a:endParaRPr>
          </a:p>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&lt;CLICK&gt; for screen shot of Graph Schema.</a:t>
            </a:r>
          </a:p>
        </p:txBody>
      </p:sp>
      <p:sp>
        <p:nvSpPr>
          <p:cNvPr id="1066" name="Shape 1066"/>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56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rtl="0">
              <a:spcBef>
                <a:spcPts val="500"/>
              </a:spcBef>
              <a:spcAft>
                <a:spcPts val="0"/>
              </a:spcAft>
              <a:buClr>
                <a:schemeClr val="dk1"/>
              </a:buClr>
              <a:buSzPct val="25000"/>
              <a:buFont typeface="Arial"/>
              <a:buNone/>
            </a:pPr>
            <a:r>
              <a:rPr lang="en-US" sz="1200" b="0" i="0" u="none" strike="noStrike" cap="none" dirty="0">
                <a:solidFill>
                  <a:schemeClr val="accent1"/>
                </a:solidFill>
                <a:latin typeface="Calibri"/>
                <a:ea typeface="Calibri"/>
                <a:cs typeface="Calibri"/>
                <a:sym typeface="Calibri"/>
              </a:rPr>
              <a:t>https://</a:t>
            </a:r>
            <a:r>
              <a:rPr lang="en-US" sz="1200" b="0" i="0" u="none" strike="noStrike" cap="none" dirty="0" err="1">
                <a:solidFill>
                  <a:schemeClr val="accent1"/>
                </a:solidFill>
                <a:latin typeface="Calibri"/>
                <a:ea typeface="Calibri"/>
                <a:cs typeface="Calibri"/>
                <a:sym typeface="Calibri"/>
              </a:rPr>
              <a:t>drive.google.com</a:t>
            </a:r>
            <a:r>
              <a:rPr lang="en-US" sz="1200" b="0" i="0" u="none" strike="noStrike" cap="none" dirty="0">
                <a:solidFill>
                  <a:schemeClr val="accent1"/>
                </a:solidFill>
                <a:latin typeface="Calibri"/>
                <a:ea typeface="Calibri"/>
                <a:cs typeface="Calibri"/>
                <a:sym typeface="Calibri"/>
              </a:rPr>
              <a:t>/drive/u/0/</a:t>
            </a:r>
            <a:r>
              <a:rPr lang="en-US" sz="1200" b="0" i="0" u="none" strike="noStrike" cap="none" dirty="0" err="1">
                <a:solidFill>
                  <a:schemeClr val="accent1"/>
                </a:solidFill>
                <a:latin typeface="Calibri"/>
                <a:ea typeface="Calibri"/>
                <a:cs typeface="Calibri"/>
                <a:sym typeface="Calibri"/>
              </a:rPr>
              <a:t>search?q</a:t>
            </a:r>
            <a:r>
              <a:rPr lang="en-US" sz="1200" b="0" i="0" u="none" strike="noStrike" cap="none" dirty="0">
                <a:solidFill>
                  <a:schemeClr val="accent1"/>
                </a:solidFill>
                <a:latin typeface="Calibri"/>
                <a:ea typeface="Calibri"/>
                <a:cs typeface="Calibri"/>
                <a:sym typeface="Calibri"/>
              </a:rPr>
              <a:t>=Walmart</a:t>
            </a:r>
          </a:p>
          <a:p>
            <a:pPr marL="0" marR="0" lvl="0" indent="0" algn="l" rtl="0">
              <a:spcBef>
                <a:spcPts val="500"/>
              </a:spcBef>
              <a:spcAft>
                <a:spcPts val="0"/>
              </a:spcAft>
              <a:buClr>
                <a:schemeClr val="dk1"/>
              </a:buClr>
              <a:buSzPct val="25000"/>
              <a:buFont typeface="Arial"/>
              <a:buNone/>
            </a:pPr>
            <a:endParaRPr lang="en-US" sz="1200" b="0" i="0" u="none" strike="noStrike" cap="none" dirty="0">
              <a:solidFill>
                <a:schemeClr val="accent1"/>
              </a:solidFill>
              <a:latin typeface="Calibri"/>
              <a:ea typeface="Calibri"/>
              <a:cs typeface="Calibri"/>
              <a:sym typeface="Calibri"/>
            </a:endParaRPr>
          </a:p>
          <a:p>
            <a:pPr marL="0" marR="0" lvl="0" indent="0" algn="l" rtl="0">
              <a:spcBef>
                <a:spcPts val="500"/>
              </a:spcBef>
              <a:spcAft>
                <a:spcPts val="0"/>
              </a:spcAft>
              <a:buClr>
                <a:schemeClr val="dk1"/>
              </a:buClr>
              <a:buSzPct val="25000"/>
              <a:buFont typeface="Arial"/>
              <a:buNone/>
            </a:pPr>
            <a:r>
              <a:rPr lang="en-US" sz="1200" b="0" i="0" u="none" strike="noStrike" cap="none" dirty="0">
                <a:solidFill>
                  <a:schemeClr val="accent1"/>
                </a:solidFill>
                <a:latin typeface="Calibri"/>
                <a:ea typeface="Calibri"/>
                <a:cs typeface="Calibri"/>
                <a:sym typeface="Calibri"/>
              </a:rPr>
              <a:t>Corporate initiative for a better </a:t>
            </a:r>
            <a:r>
              <a:rPr lang="en-US" sz="1200" b="0" i="0" u="none" strike="noStrike" cap="none" dirty="0" err="1">
                <a:solidFill>
                  <a:schemeClr val="accent1"/>
                </a:solidFill>
                <a:latin typeface="Calibri"/>
                <a:ea typeface="Calibri"/>
                <a:cs typeface="Calibri"/>
                <a:sym typeface="Calibri"/>
              </a:rPr>
              <a:t>customerexperienceWalmart</a:t>
            </a:r>
            <a:r>
              <a:rPr lang="en-US" sz="1200" b="0" i="0" u="none" strike="noStrike" cap="none" dirty="0">
                <a:solidFill>
                  <a:schemeClr val="accent1"/>
                </a:solidFill>
                <a:latin typeface="Calibri"/>
                <a:ea typeface="Calibri"/>
                <a:cs typeface="Calibri"/>
                <a:sym typeface="Calibri"/>
              </a:rPr>
              <a:t> has always worked above and beyond to save money for </a:t>
            </a:r>
            <a:r>
              <a:rPr lang="en-US" sz="1200" b="0" i="0" u="none" strike="noStrike" cap="none" dirty="0" err="1">
                <a:solidFill>
                  <a:schemeClr val="accent1"/>
                </a:solidFill>
                <a:latin typeface="Calibri"/>
                <a:ea typeface="Calibri"/>
                <a:cs typeface="Calibri"/>
                <a:sym typeface="Calibri"/>
              </a:rPr>
              <a:t>itspresent</a:t>
            </a:r>
            <a:r>
              <a:rPr lang="en-US" sz="1200" b="0" i="0" u="none" strike="noStrike" cap="none" dirty="0">
                <a:solidFill>
                  <a:schemeClr val="accent1"/>
                </a:solidFill>
                <a:latin typeface="Calibri"/>
                <a:ea typeface="Calibri"/>
                <a:cs typeface="Calibri"/>
                <a:sym typeface="Calibri"/>
              </a:rPr>
              <a:t> and future </a:t>
            </a:r>
            <a:r>
              <a:rPr lang="en-US" sz="1200" b="0" i="0" u="none" strike="noStrike" cap="none" dirty="0" err="1">
                <a:solidFill>
                  <a:schemeClr val="accent1"/>
                </a:solidFill>
                <a:latin typeface="Calibri"/>
                <a:ea typeface="Calibri"/>
                <a:cs typeface="Calibri"/>
                <a:sym typeface="Calibri"/>
              </a:rPr>
              <a:t>customers.Increase</a:t>
            </a:r>
            <a:r>
              <a:rPr lang="en-US" sz="1200" b="0" i="0" u="none" strike="noStrike" cap="none" dirty="0">
                <a:solidFill>
                  <a:schemeClr val="accent1"/>
                </a:solidFill>
                <a:latin typeface="Calibri"/>
                <a:ea typeface="Calibri"/>
                <a:cs typeface="Calibri"/>
                <a:sym typeface="Calibri"/>
              </a:rPr>
              <a:t> performance of the </a:t>
            </a:r>
            <a:r>
              <a:rPr lang="en-US" sz="1200" b="0" i="0" u="none" strike="noStrike" cap="none" dirty="0" err="1">
                <a:solidFill>
                  <a:schemeClr val="accent1"/>
                </a:solidFill>
                <a:latin typeface="Calibri"/>
                <a:ea typeface="Calibri"/>
                <a:cs typeface="Calibri"/>
                <a:sym typeface="Calibri"/>
              </a:rPr>
              <a:t>eCommerce</a:t>
            </a:r>
            <a:r>
              <a:rPr lang="en-US" sz="1200" b="0" i="0" u="none" strike="noStrike" cap="none" dirty="0">
                <a:solidFill>
                  <a:schemeClr val="accent1"/>
                </a:solidFill>
                <a:latin typeface="Calibri"/>
                <a:ea typeface="Calibri"/>
                <a:cs typeface="Calibri"/>
                <a:sym typeface="Calibri"/>
              </a:rPr>
              <a:t> </a:t>
            </a:r>
            <a:r>
              <a:rPr lang="en-US" sz="1200" b="0" i="0" u="none" strike="noStrike" cap="none" dirty="0" err="1">
                <a:solidFill>
                  <a:schemeClr val="accent1"/>
                </a:solidFill>
                <a:latin typeface="Calibri"/>
                <a:ea typeface="Calibri"/>
                <a:cs typeface="Calibri"/>
                <a:sym typeface="Calibri"/>
              </a:rPr>
              <a:t>websiteWalmart</a:t>
            </a:r>
            <a:r>
              <a:rPr lang="en-US" sz="1200" b="0" i="0" u="none" strike="noStrike" cap="none" dirty="0">
                <a:solidFill>
                  <a:schemeClr val="accent1"/>
                </a:solidFill>
                <a:latin typeface="Calibri"/>
                <a:ea typeface="Calibri"/>
                <a:cs typeface="Calibri"/>
                <a:sym typeface="Calibri"/>
              </a:rPr>
              <a:t> has started the initiative to build platforms to offer </a:t>
            </a:r>
            <a:r>
              <a:rPr lang="en-US" sz="1200" b="0" i="0" u="none" strike="noStrike" cap="none" dirty="0" err="1">
                <a:solidFill>
                  <a:schemeClr val="accent1"/>
                </a:solidFill>
                <a:latin typeface="Calibri"/>
                <a:ea typeface="Calibri"/>
                <a:cs typeface="Calibri"/>
                <a:sym typeface="Calibri"/>
              </a:rPr>
              <a:t>seamlessshopping</a:t>
            </a:r>
            <a:r>
              <a:rPr lang="en-US" sz="1200" b="0" i="0" u="none" strike="noStrike" cap="none" dirty="0">
                <a:solidFill>
                  <a:schemeClr val="accent1"/>
                </a:solidFill>
                <a:latin typeface="Calibri"/>
                <a:ea typeface="Calibri"/>
                <a:cs typeface="Calibri"/>
                <a:sym typeface="Calibri"/>
              </a:rPr>
              <a:t> experience for store, online and mobile customers.</a:t>
            </a:r>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fld id="{14A1177F-6FD2-D048-AB87-C8C28BE8865B}"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1423161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https://docs.google.com/document/d/1gTi66YVU17wB2_6KI8R1I86mcCVWJXUI6ldcXADg8tY/edit?ts=59b6cd6b</a:t>
            </a:r>
          </a:p>
          <a:p>
            <a:pPr marL="0" marR="0" lvl="0" indent="0" algn="l" rtl="0">
              <a:spcBef>
                <a:spcPts val="500"/>
              </a:spcBef>
              <a:spcAft>
                <a:spcPts val="0"/>
              </a:spcAft>
              <a:buClr>
                <a:schemeClr val="dk1"/>
              </a:buClr>
              <a:buSzPct val="25000"/>
              <a:buFont typeface="Arial"/>
              <a:buNone/>
            </a:pPr>
            <a:endParaRPr lang="en-US" sz="2800" b="0" i="0" u="none" strike="noStrike" cap="none" dirty="0">
              <a:solidFill>
                <a:schemeClr val="accent1"/>
              </a:solidFill>
              <a:latin typeface="Calibri"/>
              <a:ea typeface="Calibri"/>
              <a:cs typeface="Calibri"/>
              <a:sym typeface="Calibri"/>
            </a:endParaRPr>
          </a:p>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&lt;CLICK&gt; to show executive summary</a:t>
            </a: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248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2514600" y="857250"/>
            <a:ext cx="4114800" cy="23145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1" name="Shape 731"/>
          <p:cNvSpPr txBox="1">
            <a:spLocks noGrp="1"/>
          </p:cNvSpPr>
          <p:nvPr>
            <p:ph type="body" idx="1"/>
          </p:nvPr>
        </p:nvSpPr>
        <p:spPr>
          <a:xfrm>
            <a:off x="914400" y="3300413"/>
            <a:ext cx="7315200" cy="2700450"/>
          </a:xfrm>
          <a:prstGeom prst="rect">
            <a:avLst/>
          </a:prstGeom>
          <a:noFill/>
          <a:ln>
            <a:noFill/>
          </a:ln>
        </p:spPr>
        <p:txBody>
          <a:bodyPr wrap="square" lIns="91425" tIns="91425" rIns="91425" bIns="91425" anchor="ctr" anchorCtr="0">
            <a:noAutofit/>
          </a:bodyPr>
          <a:lstStyle/>
          <a:p>
            <a:pPr marL="0" marR="0" lvl="0" indent="0" algn="l" rtl="0">
              <a:spcBef>
                <a:spcPts val="500"/>
              </a:spcBef>
              <a:spcAft>
                <a:spcPts val="0"/>
              </a:spcAft>
              <a:buClr>
                <a:schemeClr val="dk1"/>
              </a:buClr>
              <a:buSzPct val="25000"/>
              <a:buFont typeface="Arial"/>
              <a:buNone/>
            </a:pPr>
            <a:r>
              <a:rPr lang="en-US" sz="1400" b="0" i="0" u="none" strike="noStrike" cap="none" dirty="0">
                <a:solidFill>
                  <a:schemeClr val="accent1"/>
                </a:solidFill>
                <a:latin typeface="Calibri"/>
                <a:ea typeface="Calibri"/>
                <a:cs typeface="Calibri"/>
                <a:sym typeface="Calibri"/>
              </a:rPr>
              <a:t>https://www.forbes.com/sites/blakemorgan/2017/08/15/the-term-ai-is-overused-a-conversation-with-a-chief-data-officer-at-the-intercontinental-exchange/#7f5b1bfd1313</a:t>
            </a:r>
          </a:p>
        </p:txBody>
      </p:sp>
      <p:sp>
        <p:nvSpPr>
          <p:cNvPr id="732" name="Shape 732"/>
          <p:cNvSpPr txBox="1">
            <a:spLocks noGrp="1"/>
          </p:cNvSpPr>
          <p:nvPr>
            <p:ph type="sldNum" idx="12"/>
          </p:nvPr>
        </p:nvSpPr>
        <p:spPr>
          <a:xfrm>
            <a:off x="5179483" y="6513910"/>
            <a:ext cx="3962400" cy="344025"/>
          </a:xfrm>
          <a:prstGeom prst="rect">
            <a:avLst/>
          </a:prstGeom>
          <a:noFill/>
          <a:ln>
            <a:noFill/>
          </a:ln>
        </p:spPr>
        <p:txBody>
          <a:bodyPr wrap="square" lIns="91425" tIns="91425" rIns="91425" bIns="91425" anchor="ctr" anchorCtr="0">
            <a:noAutofit/>
          </a:bodyPr>
          <a:lstStyle/>
          <a:p>
            <a:pPr>
              <a:buClr>
                <a:srgbClr val="000000"/>
              </a:buClr>
              <a:buFont typeface="Arial"/>
              <a:buNone/>
            </a:pPr>
            <a:fld id="{00000000-1234-1234-1234-123412341234}" type="slidenum">
              <a:rPr lang="en">
                <a:solidFill>
                  <a:prstClr val="black"/>
                </a:solidFill>
                <a:latin typeface="Calibri"/>
              </a:rPr>
              <a:pPr>
                <a:buClr>
                  <a:srgbClr val="000000"/>
                </a:buClr>
                <a:buFont typeface="Arial"/>
                <a:buNone/>
              </a:pPr>
              <a:t>16</a:t>
            </a:fld>
            <a:endParaRPr lang="en">
              <a:solidFill>
                <a:prstClr val="black"/>
              </a:solidFill>
              <a:latin typeface="Calibri"/>
            </a:endParaRPr>
          </a:p>
        </p:txBody>
      </p:sp>
    </p:spTree>
    <p:extLst>
      <p:ext uri="{BB962C8B-B14F-4D97-AF65-F5344CB8AC3E}">
        <p14:creationId xmlns:p14="http://schemas.microsoft.com/office/powerpoint/2010/main" val="1305371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4" name="Shape 624"/>
          <p:cNvSpPr txBox="1">
            <a:spLocks noGrp="1"/>
          </p:cNvSpPr>
          <p:nvPr>
            <p:ph type="body" idx="1"/>
          </p:nvPr>
        </p:nvSpPr>
        <p:spPr>
          <a:xfrm>
            <a:off x="914401" y="3257550"/>
            <a:ext cx="7315199" cy="30861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1200" b="0" i="0" u="none" strike="noStrike" cap="none" dirty="0">
                <a:solidFill>
                  <a:schemeClr val="dk1"/>
                </a:solidFill>
                <a:latin typeface="Calibri"/>
                <a:ea typeface="Calibri"/>
                <a:cs typeface="Calibri"/>
                <a:sym typeface="Calibri"/>
              </a:rPr>
              <a:t>GE is offering the first Industrial Cloud Platform called Predix. Datastax is part of the data services layer within the platform where DSE will collect sensor data from a myriad of devices from around the world and then offer this data back to their clients and customers in a way to provide predictive maintenance and increase operational efficiencies.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dirty="0">
                <a:solidFill>
                  <a:schemeClr val="dk1"/>
                </a:solidFill>
                <a:latin typeface="Calibri"/>
                <a:ea typeface="Calibri"/>
                <a:cs typeface="Calibri"/>
                <a:sym typeface="Calibri"/>
              </a:rPr>
              <a:t>Our ability to support such a global application rollout was top of mind for the Predix executives. We also delivered additional features, which they plan to leverage, such as Spark Streaming and Solr Search. Our Advanced Replication is also being a considered for their On-Premise Predix offering and Graph is the number #1 project for 2016.</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dirty="0">
                <a:solidFill>
                  <a:schemeClr val="dk1"/>
                </a:solidFill>
                <a:latin typeface="Calibri"/>
                <a:ea typeface="Calibri"/>
                <a:cs typeface="Calibri"/>
                <a:sym typeface="Calibri"/>
              </a:rPr>
              <a:t>Predix is looking at trillions of transactions per day and we were recognized as the only solution that could offer that scale along with data center replication.  The challenge for Predix is data volume, velocity and variety. Connecting the world’s sensors to the Predix platform will deliver a data load, possibly, unseen in current times.</a:t>
            </a:r>
          </a:p>
          <a:p>
            <a:pPr marL="0" marR="0" lvl="0" indent="0" algn="l" rtl="0">
              <a:spcBef>
                <a:spcPts val="0"/>
              </a:spcBef>
              <a:spcAft>
                <a:spcPts val="0"/>
              </a:spcAft>
              <a:buClr>
                <a:schemeClr val="dk1"/>
              </a:buClr>
              <a:buFont typeface="Calibri"/>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0" u="none" strike="noStrike" cap="none" dirty="0">
                <a:solidFill>
                  <a:schemeClr val="dk1"/>
                </a:solidFill>
                <a:latin typeface="Calibri"/>
                <a:ea typeface="Calibri"/>
                <a:cs typeface="Calibri"/>
                <a:sym typeface="Calibri"/>
              </a:rPr>
              <a:t>https://www.slideshare.net/RyanZhang7/digital-strategy-to-transform-ge-into-digital-industrial-leader?qid=50e4801d-7d96-41ca-904b-7819650bb7ca&amp;v=&amp;b=&amp;from_search=5</a:t>
            </a:r>
          </a:p>
          <a:p>
            <a:pPr marL="0" marR="0" lvl="0" indent="0" algn="l" rtl="0">
              <a:spcBef>
                <a:spcPts val="0"/>
              </a:spcBef>
              <a:buClr>
                <a:schemeClr val="dk1"/>
              </a:buClr>
              <a:buSzPct val="25000"/>
              <a:buFont typeface="Calibri"/>
              <a:buNone/>
            </a:pPr>
            <a:r>
              <a:rPr lang="en" sz="1200" b="0" i="0" u="none" strike="noStrike" cap="none" dirty="0">
                <a:solidFill>
                  <a:schemeClr val="dk1"/>
                </a:solidFill>
                <a:latin typeface="Calibri"/>
                <a:ea typeface="Calibri"/>
                <a:cs typeface="Calibri"/>
                <a:sym typeface="Calibri"/>
              </a:rPr>
              <a:t>https://www.slideshare.net/JuanPabloGenovese/ge-predix-the-iiot-platform</a:t>
            </a:r>
          </a:p>
        </p:txBody>
      </p:sp>
      <p:sp>
        <p:nvSpPr>
          <p:cNvPr id="625" name="Shape 625"/>
          <p:cNvSpPr txBox="1">
            <a:spLocks noGrp="1"/>
          </p:cNvSpPr>
          <p:nvPr>
            <p:ph type="sldNum" idx="12"/>
          </p:nvPr>
        </p:nvSpPr>
        <p:spPr>
          <a:xfrm>
            <a:off x="5179483" y="6513910"/>
            <a:ext cx="3962399"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109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44450" algn="l" rtl="0">
              <a:spcBef>
                <a:spcPts val="0"/>
              </a:spcBef>
              <a:spcAft>
                <a:spcPts val="0"/>
              </a:spcAft>
              <a:buClr>
                <a:schemeClr val="dk1"/>
              </a:buClr>
              <a:buSzPct val="25000"/>
              <a:buFont typeface="Arial"/>
              <a:buNone/>
            </a:pPr>
            <a:r>
              <a:rPr lang="en" sz="2800" b="0" i="0" u="none" strike="noStrike" cap="none">
                <a:solidFill>
                  <a:schemeClr val="accent1"/>
                </a:solidFill>
                <a:latin typeface="Calibri"/>
                <a:ea typeface="Calibri"/>
                <a:cs typeface="Calibri"/>
                <a:sym typeface="Calibri"/>
              </a:rPr>
              <a:t>https://www.intuit.com/company/press-room/press-releases/2017/intuit-showcases-how-technology-innovation-powers-prosperity-for-consumers-small-businesses/</a:t>
            </a:r>
          </a:p>
          <a:p>
            <a:pPr marL="0" marR="0" lvl="0" indent="-44450" algn="l" rtl="0">
              <a:spcBef>
                <a:spcPts val="500"/>
              </a:spcBef>
              <a:spcAft>
                <a:spcPts val="0"/>
              </a:spcAft>
              <a:buClr>
                <a:schemeClr val="dk1"/>
              </a:buClr>
              <a:buSzPct val="25000"/>
              <a:buFont typeface="Arial"/>
              <a:buNone/>
            </a:pPr>
            <a:r>
              <a:rPr lang="en" sz="2800" b="0" i="0" u="none" strike="noStrike" cap="none">
                <a:solidFill>
                  <a:schemeClr val="accent1"/>
                </a:solidFill>
                <a:latin typeface="Calibri"/>
                <a:ea typeface="Calibri"/>
                <a:cs typeface="Calibri"/>
                <a:sym typeface="Calibri"/>
              </a:rPr>
              <a:t>https://quickbooks.intuit.com/blog/thought-leadership/more-power-2-you-quickbooks-online-surpasses-2-million-global-customer-milestone/</a:t>
            </a:r>
          </a:p>
          <a:p>
            <a:pPr marL="0" marR="0" lvl="0" indent="-44450" algn="l" rtl="0">
              <a:spcBef>
                <a:spcPts val="500"/>
              </a:spcBef>
              <a:spcAft>
                <a:spcPts val="0"/>
              </a:spcAft>
              <a:buClr>
                <a:schemeClr val="dk1"/>
              </a:buClr>
              <a:buSzPct val="25000"/>
              <a:buFont typeface="Arial"/>
              <a:buNone/>
            </a:pPr>
            <a:r>
              <a:rPr lang="en" sz="2800" b="0" i="0" u="none" strike="noStrike" cap="none">
                <a:solidFill>
                  <a:schemeClr val="accent1"/>
                </a:solidFill>
                <a:latin typeface="Calibri"/>
                <a:ea typeface="Calibri"/>
                <a:cs typeface="Calibri"/>
                <a:sym typeface="Calibri"/>
              </a:rPr>
              <a:t>https://docs.google.com/document/d/1Vbk_yChMM5Xnkd55k1U9Th-vbJFG0udOlWd3g9myaQ8/edit</a:t>
            </a:r>
          </a:p>
        </p:txBody>
      </p:sp>
      <p:sp>
        <p:nvSpPr>
          <p:cNvPr id="436" name="Shape 436"/>
          <p:cNvSpPr txBox="1">
            <a:spLocks noGrp="1"/>
          </p:cNvSpPr>
          <p:nvPr>
            <p:ph type="sldNum" idx="12"/>
          </p:nvPr>
        </p:nvSpPr>
        <p:spPr>
          <a:xfrm>
            <a:off x="3884612" y="8685213"/>
            <a:ext cx="2971800" cy="457200"/>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en" sz="1200" b="0" i="0" u="none" strike="noStrike" cap="none">
                <a:solidFill>
                  <a:schemeClr val="dk1"/>
                </a:solidFill>
                <a:latin typeface="Calibri"/>
                <a:ea typeface="Calibri"/>
                <a:cs typeface="Calibri"/>
                <a:sym typeface="Calibri"/>
              </a:rPr>
              <a:t>18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3087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r>
              <a:rPr lang="en-US" sz="2800" b="0" i="0" u="none" strike="noStrike" cap="none" dirty="0">
                <a:solidFill>
                  <a:schemeClr val="accent1"/>
                </a:solidFill>
                <a:latin typeface="Calibri"/>
                <a:ea typeface="Calibri"/>
                <a:cs typeface="Calibri"/>
                <a:sym typeface="Calibri"/>
              </a:rPr>
              <a:t>https://</a:t>
            </a:r>
            <a:r>
              <a:rPr lang="en-US" sz="2800" b="0" i="0" u="none" strike="noStrike" cap="none" dirty="0" err="1">
                <a:solidFill>
                  <a:schemeClr val="accent1"/>
                </a:solidFill>
                <a:latin typeface="Calibri"/>
                <a:ea typeface="Calibri"/>
                <a:cs typeface="Calibri"/>
                <a:sym typeface="Calibri"/>
              </a:rPr>
              <a:t>docs.google.com</a:t>
            </a:r>
            <a:r>
              <a:rPr lang="en-US" sz="2800" b="0" i="0" u="none" strike="noStrike" cap="none" dirty="0">
                <a:solidFill>
                  <a:schemeClr val="accent1"/>
                </a:solidFill>
                <a:latin typeface="Calibri"/>
                <a:ea typeface="Calibri"/>
                <a:cs typeface="Calibri"/>
                <a:sym typeface="Calibri"/>
              </a:rPr>
              <a:t>/document/d/1gTi66YVU17wB2_6KI8R1I86mcCVWJXUI6ldcXADg8tY/</a:t>
            </a:r>
            <a:r>
              <a:rPr lang="en-US" sz="2800" b="0" i="0" u="none" strike="noStrike" cap="none" dirty="0" err="1">
                <a:solidFill>
                  <a:schemeClr val="accent1"/>
                </a:solidFill>
                <a:latin typeface="Calibri"/>
                <a:ea typeface="Calibri"/>
                <a:cs typeface="Calibri"/>
                <a:sym typeface="Calibri"/>
              </a:rPr>
              <a:t>edit?ts</a:t>
            </a:r>
            <a:r>
              <a:rPr lang="en-US" sz="2800" b="0" i="0" u="none" strike="noStrike" cap="none" dirty="0">
                <a:solidFill>
                  <a:schemeClr val="accent1"/>
                </a:solidFill>
                <a:latin typeface="Calibri"/>
                <a:ea typeface="Calibri"/>
                <a:cs typeface="Calibri"/>
                <a:sym typeface="Calibri"/>
              </a:rPr>
              <a:t>=59b6cd6b</a:t>
            </a: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9049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1453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551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4822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8812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7" name="Shape 1077"/>
          <p:cNvSpPr txBox="1">
            <a:spLocks noGrp="1"/>
          </p:cNvSpPr>
          <p:nvPr>
            <p:ph type="body" idx="1"/>
          </p:nvPr>
        </p:nvSpPr>
        <p:spPr>
          <a:xfrm>
            <a:off x="914400" y="3257550"/>
            <a:ext cx="7315200" cy="3086100"/>
          </a:xfrm>
          <a:prstGeom prst="rect">
            <a:avLst/>
          </a:prstGeom>
          <a:noFill/>
          <a:ln>
            <a:noFill/>
          </a:ln>
        </p:spPr>
        <p:txBody>
          <a:bodyPr wrap="square" lIns="91425" tIns="45700" rIns="91425" bIns="45700" anchor="t" anchorCtr="0">
            <a:noAutofit/>
          </a:bodyPr>
          <a:lstStyle/>
          <a:p>
            <a:pPr marL="0" marR="0" lvl="0" indent="0" algn="l" rtl="0">
              <a:spcBef>
                <a:spcPts val="500"/>
              </a:spcBef>
              <a:spcAft>
                <a:spcPts val="0"/>
              </a:spcAft>
              <a:buClr>
                <a:schemeClr val="dk1"/>
              </a:buClr>
              <a:buSzPct val="25000"/>
              <a:buFont typeface="Arial"/>
              <a:buNone/>
            </a:pPr>
            <a:endParaRPr sz="2800" b="0" i="0" u="none" strike="noStrike" cap="none" dirty="0">
              <a:solidFill>
                <a:schemeClr val="accent1"/>
              </a:solidFill>
              <a:latin typeface="Calibri"/>
              <a:ea typeface="Calibri"/>
              <a:cs typeface="Calibri"/>
              <a:sym typeface="Calibri"/>
            </a:endParaRPr>
          </a:p>
        </p:txBody>
      </p:sp>
      <p:sp>
        <p:nvSpPr>
          <p:cNvPr id="1078" name="Shape 1078"/>
          <p:cNvSpPr txBox="1">
            <a:spLocks noGrp="1"/>
          </p:cNvSpPr>
          <p:nvPr>
            <p:ph type="sldNum" idx="12"/>
          </p:nvPr>
        </p:nvSpPr>
        <p:spPr>
          <a:xfrm>
            <a:off x="5179483" y="6513910"/>
            <a:ext cx="3962400" cy="3429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80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Time now to begin talking about technology.  Let’s begin with Cassandra itself, and take a look at what it is, and why it matters.</a:t>
            </a: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24</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6659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Cassandra began life as a project within Facebook.  Engineers there took key NoSQL wide-row concepts from Google </a:t>
            </a:r>
            <a:r>
              <a:rPr lang="en-US" dirty="0" err="1"/>
              <a:t>BigTable</a:t>
            </a:r>
            <a:r>
              <a:rPr lang="en-US" dirty="0"/>
              <a:t>, as well as important Clustering concepts from Amazon Dynamo.  We’ll be diving deeper into these concepts in the hands-on sessions.  In 2008, Facebook donated its work to the Apache Foundation, and Cassandra was born.</a:t>
            </a:r>
          </a:p>
          <a:p>
            <a:pPr marL="158750" indent="0">
              <a:buNone/>
            </a:pPr>
            <a:endParaRPr lang="en-US" dirty="0"/>
          </a:p>
          <a:p>
            <a:pPr marL="158750" indent="0">
              <a:buNone/>
            </a:pPr>
            <a:r>
              <a:rPr lang="en-US" dirty="0"/>
              <a:t>&lt;CLICK&gt; In 2010, DataStax was founded.  But what was the problem we were all setting out to solve?  Why did the world need Cassandra?</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25</a:t>
            </a:fld>
            <a:endParaRPr lang="en-US" dirty="0"/>
          </a:p>
        </p:txBody>
      </p:sp>
    </p:spTree>
    <p:extLst>
      <p:ext uri="{BB962C8B-B14F-4D97-AF65-F5344CB8AC3E}">
        <p14:creationId xmlns:p14="http://schemas.microsoft.com/office/powerpoint/2010/main" val="2750605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answer that question, let’s look at the alternative at that time… relational databases.  Here is a simplistic schema that represents the warehouse of a manufacturing firm.  </a:t>
            </a:r>
          </a:p>
          <a:p>
            <a:pPr marL="158750" indent="0">
              <a:buNone/>
            </a:pPr>
            <a:endParaRPr lang="en-US" dirty="0"/>
          </a:p>
          <a:p>
            <a:pPr marL="158750" indent="0">
              <a:buNone/>
            </a:pPr>
            <a:r>
              <a:rPr lang="en-US" dirty="0"/>
              <a:t>&lt;CLICK&gt; PARTS are the types of items a fabricator uses.  For example, a 2-inch bolt might be a part.</a:t>
            </a:r>
          </a:p>
          <a:p>
            <a:pPr marL="158750" indent="0">
              <a:buNone/>
            </a:pPr>
            <a:endParaRPr lang="en-US" dirty="0"/>
          </a:p>
          <a:p>
            <a:pPr marL="158750" indent="0">
              <a:buNone/>
            </a:pPr>
            <a:r>
              <a:rPr lang="en-US" dirty="0"/>
              <a:t>&lt;CLICK&gt; BINs represent specific BATCHES of a part… from a specific supplier and shipped by a specific shipper.</a:t>
            </a:r>
          </a:p>
          <a:p>
            <a:pPr marL="158750" indent="0">
              <a:buNone/>
            </a:pPr>
            <a:endParaRPr lang="en-US" dirty="0"/>
          </a:p>
          <a:p>
            <a:pPr marL="158750" indent="0">
              <a:buNone/>
            </a:pPr>
            <a:r>
              <a:rPr lang="en-US" dirty="0"/>
              <a:t>&lt;CLICK&gt; We can also tie each item back to its Manufacturer, and see how to contact the firm if we have any issues.</a:t>
            </a:r>
          </a:p>
          <a:p>
            <a:pPr marL="158750" indent="0">
              <a:buNone/>
            </a:pPr>
            <a:endParaRPr lang="en-US" dirty="0"/>
          </a:p>
          <a:p>
            <a:pPr marL="158750" indent="0">
              <a:buNone/>
            </a:pPr>
            <a:r>
              <a:rPr lang="en-US" dirty="0"/>
              <a:t>&lt;CLICK&gt; Similarly, we can tie each item back to the SHIPPER who delivered it.  Again, we can see how to contact the Shipper if there are any issues.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26</a:t>
            </a:fld>
            <a:endParaRPr lang="en-US" dirty="0"/>
          </a:p>
        </p:txBody>
      </p:sp>
    </p:spTree>
    <p:extLst>
      <p:ext uri="{BB962C8B-B14F-4D97-AF65-F5344CB8AC3E}">
        <p14:creationId xmlns:p14="http://schemas.microsoft.com/office/powerpoint/2010/main" val="1461565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I’d like to examine this type of structure using a Geometry analogy, because that will help us compare it with Cassandra concepts.  Consider each of those relational tables as what I’ll call “update planes.”  They are flat and independent of each other.  For example, if a Manufacturer changes its Contact Name, we can simply update that table.  There is no impact on any of the other tables.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27</a:t>
            </a:fld>
            <a:endParaRPr lang="en-US" dirty="0"/>
          </a:p>
        </p:txBody>
      </p:sp>
    </p:spTree>
    <p:extLst>
      <p:ext uri="{BB962C8B-B14F-4D97-AF65-F5344CB8AC3E}">
        <p14:creationId xmlns:p14="http://schemas.microsoft.com/office/powerpoint/2010/main" val="2097380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Queries, though, are a very different story.  Since we must Join data, I’ve imagined this as a set of Vectors we use to navigate from plane to plane.  In this example, a Fabricator wants to get parts from the bin which has the lowest number in the Bin’s UNUSABLE_PERCENTAGE column.  To make this query, the Fabricator looks up the Part to get its Part number, which enables a search for the best BIN.</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28</a:t>
            </a:fld>
            <a:endParaRPr lang="en-US" dirty="0"/>
          </a:p>
        </p:txBody>
      </p:sp>
    </p:spTree>
    <p:extLst>
      <p:ext uri="{BB962C8B-B14F-4D97-AF65-F5344CB8AC3E}">
        <p14:creationId xmlns:p14="http://schemas.microsoft.com/office/powerpoint/2010/main" val="26552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Here’s another example.  A Purchasing agent needs to find the Manufacturer/Shipper combination that has recently provided the lowest total price for a Part.  The Purchaser looks up the Part Number, which leads to the BINs, which lead to detailed information on the Manufacturer and Shipper.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29</a:t>
            </a:fld>
            <a:endParaRPr lang="en-US" dirty="0"/>
          </a:p>
        </p:txBody>
      </p:sp>
    </p:spTree>
    <p:extLst>
      <p:ext uri="{BB962C8B-B14F-4D97-AF65-F5344CB8AC3E}">
        <p14:creationId xmlns:p14="http://schemas.microsoft.com/office/powerpoint/2010/main" val="1337619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Before we jump into the technology, I’d like to take a very brief moment to introduce DataStax.</a:t>
            </a: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3</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34235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all very standard procedure for relational databases.  So, is that a bad thing?</a:t>
            </a:r>
          </a:p>
          <a:p>
            <a:pPr marL="158750" indent="0">
              <a:buNone/>
            </a:pPr>
            <a:endParaRPr lang="en-US" dirty="0"/>
          </a:p>
          <a:p>
            <a:pPr marL="158750" indent="0">
              <a:buNone/>
            </a:pPr>
            <a:r>
              <a:rPr lang="en-US" dirty="0"/>
              <a:t>&lt;CLICK&gt; No, not at all… until we start scaling our database to very high data volumes, with high query loads, and high update volatility.  At scale, we begin to face issues with the relational model.</a:t>
            </a:r>
          </a:p>
          <a:p>
            <a:pPr marL="158750" indent="0">
              <a:buNone/>
            </a:pPr>
            <a:endParaRPr lang="en-US" dirty="0"/>
          </a:p>
          <a:p>
            <a:pPr marL="158750" indent="0">
              <a:buNone/>
            </a:pPr>
            <a:r>
              <a:rPr lang="en-US" dirty="0"/>
              <a:t>&lt;CLICK&gt; Actually, we’ve been seeing these issues for decades.  First we started creating mirror databases, so complex queries would not impact day-to-day transactional processing.  </a:t>
            </a:r>
          </a:p>
          <a:p>
            <a:pPr marL="158750" indent="0">
              <a:buNone/>
            </a:pPr>
            <a:endParaRPr lang="en-US" dirty="0"/>
          </a:p>
          <a:p>
            <a:pPr marL="158750" indent="0">
              <a:buNone/>
            </a:pPr>
            <a:r>
              <a:rPr lang="en-US" dirty="0"/>
              <a:t>&lt;CLICK&gt; Then those queries on the mirror started becoming too slow, so we began de-normalizing into Star Schemas.</a:t>
            </a:r>
          </a:p>
          <a:p>
            <a:pPr marL="158750" indent="0">
              <a:buNone/>
            </a:pPr>
            <a:endParaRPr lang="en-US" dirty="0"/>
          </a:p>
          <a:p>
            <a:pPr marL="158750" indent="0">
              <a:buNone/>
            </a:pPr>
            <a:r>
              <a:rPr lang="en-US" dirty="0"/>
              <a:t>&lt;CLICK&gt; Star Schemas morphed into Snowflakes…</a:t>
            </a:r>
          </a:p>
          <a:p>
            <a:pPr marL="158750" indent="0">
              <a:buNone/>
            </a:pPr>
            <a:endParaRPr lang="en-US" dirty="0"/>
          </a:p>
          <a:p>
            <a:pPr marL="158750" indent="0">
              <a:buNone/>
            </a:pPr>
            <a:r>
              <a:rPr lang="en-US" dirty="0"/>
              <a:t>&lt;CLICK&gt; … and then into Cubes…</a:t>
            </a:r>
          </a:p>
          <a:p>
            <a:pPr marL="158750" indent="0">
              <a:buNone/>
            </a:pPr>
            <a:endParaRPr lang="en-US" dirty="0"/>
          </a:p>
          <a:p>
            <a:pPr marL="158750" indent="0">
              <a:buNone/>
            </a:pPr>
            <a:r>
              <a:rPr lang="en-US" dirty="0"/>
              <a:t>&lt;CLICK&gt; … but we really didn’t notice the growing problem, because it happened gradually.  We were like the proverbial frog in the pot of water on the stove.</a:t>
            </a:r>
          </a:p>
          <a:p>
            <a:pPr marL="158750" indent="0">
              <a:buNone/>
            </a:pPr>
            <a:endParaRPr lang="en-US" dirty="0"/>
          </a:p>
          <a:p>
            <a:pPr marL="158750" indent="0">
              <a:buNone/>
            </a:pPr>
            <a:r>
              <a:rPr lang="en-US" dirty="0"/>
              <a:t>&lt;CLICK&gt; But then came an architecture innovation that caused a tipping point in our perception of databases.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30</a:t>
            </a:fld>
            <a:endParaRPr lang="en-US" dirty="0"/>
          </a:p>
        </p:txBody>
      </p:sp>
    </p:spTree>
    <p:extLst>
      <p:ext uri="{BB962C8B-B14F-4D97-AF65-F5344CB8AC3E}">
        <p14:creationId xmlns:p14="http://schemas.microsoft.com/office/powerpoint/2010/main" val="2966124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&lt;CLICK&gt; As databases became larger and larger, and as client connections became more and more geographically dispersed, and as continuous availability became more and more essential, we began to realize that the future of data storage would involve clusters of commodity hardware.  </a:t>
            </a:r>
          </a:p>
          <a:p>
            <a:pPr marL="158750" indent="0">
              <a:buNone/>
            </a:pPr>
            <a:endParaRPr lang="en-US" dirty="0"/>
          </a:p>
          <a:p>
            <a:pPr marL="158750" indent="0">
              <a:buNone/>
            </a:pPr>
            <a:r>
              <a:rPr lang="en-US" dirty="0"/>
              <a:t>&lt;CLICK&gt; When a database is spread across a cluster, query performance demands that we retrieve data from as few nodes as possible.  Node locality of data for each specific query is of paramount importance.  Joins, then, the very heart of the relational model for queries, become highly problematic.  It now became apparent that a new approach was needed.</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31</a:t>
            </a:fld>
            <a:endParaRPr lang="en-US" dirty="0"/>
          </a:p>
        </p:txBody>
      </p:sp>
    </p:spTree>
    <p:extLst>
      <p:ext uri="{BB962C8B-B14F-4D97-AF65-F5344CB8AC3E}">
        <p14:creationId xmlns:p14="http://schemas.microsoft.com/office/powerpoint/2010/main" val="4193868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Cassandra addressed that issue head-on.  Instead of the Relational model of Update Planes and Query Vectors…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32</a:t>
            </a:fld>
            <a:endParaRPr lang="en-US" dirty="0"/>
          </a:p>
        </p:txBody>
      </p:sp>
    </p:spTree>
    <p:extLst>
      <p:ext uri="{BB962C8B-B14F-4D97-AF65-F5344CB8AC3E}">
        <p14:creationId xmlns:p14="http://schemas.microsoft.com/office/powerpoint/2010/main" val="4035537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Cassandra flips the paradigm: Query Planes, and Update Vectors.  Instead of modeling for flat updates, we model for flat queries.  Here are two tables modeled as Query Planes.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33</a:t>
            </a:fld>
            <a:endParaRPr lang="en-US" dirty="0"/>
          </a:p>
        </p:txBody>
      </p:sp>
    </p:spTree>
    <p:extLst>
      <p:ext uri="{BB962C8B-B14F-4D97-AF65-F5344CB8AC3E}">
        <p14:creationId xmlns:p14="http://schemas.microsoft.com/office/powerpoint/2010/main" val="4246164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high-order portions of their keys can be hashed, and the resulting hash can point directly to a node that contains the specific data for the key.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34</a:t>
            </a:fld>
            <a:endParaRPr lang="en-US" dirty="0"/>
          </a:p>
        </p:txBody>
      </p:sp>
    </p:spTree>
    <p:extLst>
      <p:ext uri="{BB962C8B-B14F-4D97-AF65-F5344CB8AC3E}">
        <p14:creationId xmlns:p14="http://schemas.microsoft.com/office/powerpoint/2010/main" val="2637810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low-order parts of the key can represent a sort order for individual records that share the high-order part of the key.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35</a:t>
            </a:fld>
            <a:endParaRPr lang="en-US" dirty="0"/>
          </a:p>
        </p:txBody>
      </p:sp>
    </p:spTree>
    <p:extLst>
      <p:ext uri="{BB962C8B-B14F-4D97-AF65-F5344CB8AC3E}">
        <p14:creationId xmlns:p14="http://schemas.microsoft.com/office/powerpoint/2010/main" val="4244600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Note that many of the columns are actually duplicated in these two tables.  We are modeling for query performance, and we achieve this performance by minimizing the number of access points we need at query time.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36</a:t>
            </a:fld>
            <a:endParaRPr lang="en-US" dirty="0"/>
          </a:p>
        </p:txBody>
      </p:sp>
    </p:spTree>
    <p:extLst>
      <p:ext uri="{BB962C8B-B14F-4D97-AF65-F5344CB8AC3E}">
        <p14:creationId xmlns:p14="http://schemas.microsoft.com/office/powerpoint/2010/main" val="132713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Our Vectoring, then, happens at Update time, not at Query time.  Cassandra is designed to support this model.  In Cassandra, reads are very fast, but writes are insanely fast.  Especially note that multiple writes can be done asynchronously.  That isn’t possible with reads in a relational world, because you have to read the driver table before you can read the </a:t>
            </a:r>
            <a:r>
              <a:rPr lang="en-US"/>
              <a:t>driven table.</a:t>
            </a:r>
            <a:endParaRPr lang="en-US" dirty="0"/>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37</a:t>
            </a:fld>
            <a:endParaRPr lang="en-US" dirty="0"/>
          </a:p>
        </p:txBody>
      </p:sp>
    </p:spTree>
    <p:extLst>
      <p:ext uri="{BB962C8B-B14F-4D97-AF65-F5344CB8AC3E}">
        <p14:creationId xmlns:p14="http://schemas.microsoft.com/office/powerpoint/2010/main" val="534695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By flipping the relational model on its head, Cassandra provides a design that it perfectly suited for cluster-resident databases.  We can now take advantage of the power of clustering: linear horizontal scalability, unparalleled fault tolerance, and geographic distribution.  This is all possible because Cassandra helps us satisfy individual queries on as few nodes as possible.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38</a:t>
            </a:fld>
            <a:endParaRPr lang="en-US" dirty="0"/>
          </a:p>
        </p:txBody>
      </p:sp>
    </p:spTree>
    <p:extLst>
      <p:ext uri="{BB962C8B-B14F-4D97-AF65-F5344CB8AC3E}">
        <p14:creationId xmlns:p14="http://schemas.microsoft.com/office/powerpoint/2010/main" val="136269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 have seen why the world needs Cassandra… but why does the world need the DataStax Enterprise platform?  Let’s take a look.</a:t>
            </a: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39</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078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dirty="0"/>
              <a:t>&lt;CLICK&gt; Our overarching goal at DataStax is to provide the data layer for modern enterprise needs.  We believe that this data layer must be Contextual, Always-On, Real-Time, Distributed, and Scalable.  Over the next few minutes, I’ll be talking about what these terms mean, and why we think they are essential.</a:t>
            </a:r>
          </a:p>
          <a:p>
            <a:pPr marL="158750" indent="0" algn="l">
              <a:buNone/>
            </a:pPr>
            <a:endParaRPr lang="en-US" dirty="0"/>
          </a:p>
          <a:p>
            <a:pPr marL="158750" indent="0" algn="l">
              <a:buNone/>
            </a:pPr>
            <a:r>
              <a:rPr lang="en-US" dirty="0"/>
              <a:t>&lt;CLICK&gt; The majority of our customers are already using the cloud for mission-critical applications, and we aim to be the data layer of choice for cloud, multi-cloud, and hybrid cloud environments.</a:t>
            </a:r>
          </a:p>
          <a:p>
            <a:pPr marL="158750" indent="0" algn="l">
              <a:buNone/>
            </a:pPr>
            <a:endParaRPr lang="en-US" dirty="0"/>
          </a:p>
          <a:p>
            <a:pPr marL="158750" indent="0" algn="l">
              <a:buNone/>
            </a:pPr>
            <a:r>
              <a:rPr lang="en-US" dirty="0"/>
              <a:t>&lt;CLICK&gt; As you know, Apache Cassandra is at the core of everything we do.  We are the world’s leading Cassandra experts, providing over 90% of commits to the project.  Apache and its community are central to our mission.</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2831609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great as Cassandra is, it does not take us all the way to a comprehensive data layer for the  modern enterprise.  DataStax Enterprise fills that gap in two important ways.</a:t>
            </a:r>
          </a:p>
          <a:p>
            <a:pPr marL="158750" indent="0">
              <a:buNone/>
            </a:pPr>
            <a:endParaRPr lang="en-US" dirty="0"/>
          </a:p>
          <a:p>
            <a:pPr marL="158750" indent="0">
              <a:buNone/>
            </a:pPr>
            <a:r>
              <a:rPr lang="en-US" dirty="0"/>
              <a:t>&lt;CLICK&gt; First, DataStax makes Cassandra a better, more enterprise-worthy product, by providing a number of enhancements in areas like usability, manageability, security, and support.  </a:t>
            </a:r>
          </a:p>
          <a:p>
            <a:pPr marL="158750" indent="0">
              <a:buNone/>
            </a:pPr>
            <a:endParaRPr lang="en-US" dirty="0"/>
          </a:p>
          <a:p>
            <a:pPr marL="158750" indent="0">
              <a:buNone/>
            </a:pPr>
            <a:r>
              <a:rPr lang="en-US" dirty="0"/>
              <a:t>&lt;CLICK&gt; Second, DataStax integrates other capabilities that are missing in Cassandra, but are required for a complete enterprise data layer.  These include Search, Analytics and Graph.  Over the course of today’s session, you’ll get hands-on with all of these topics, but I’ll give a brief introduction to get us started.</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40</a:t>
            </a:fld>
            <a:endParaRPr lang="en-US" dirty="0"/>
          </a:p>
        </p:txBody>
      </p:sp>
    </p:spTree>
    <p:extLst>
      <p:ext uri="{BB962C8B-B14F-4D97-AF65-F5344CB8AC3E}">
        <p14:creationId xmlns:p14="http://schemas.microsoft.com/office/powerpoint/2010/main" val="1074236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First, let’s consider the improvements DataStax offers to Cassandra itself.  DSE Cassandra is 2 to 3 times faster than open-source Cassandra.  It provides superior system administration capabilities, including a graphical Operations Center, and greatly improved administration utilities for automatic node repair, bulk loading, version upgrades, and so on.  It provides Enterprise-grade security that is lacking in open-source Cassandra.  DSE includes a graphical development studio.</a:t>
            </a:r>
          </a:p>
          <a:p>
            <a:pPr marL="158750" indent="0">
              <a:buNone/>
            </a:pPr>
            <a:endParaRPr lang="en-US" dirty="0"/>
          </a:p>
          <a:p>
            <a:pPr marL="158750" indent="0">
              <a:buNone/>
            </a:pPr>
            <a:r>
              <a:rPr lang="en-US" dirty="0"/>
              <a:t>&lt;CLICK&gt; Most important of all, DataStax offers world-class support, which of course is a key requirement for any large enterprise.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41</a:t>
            </a:fld>
            <a:endParaRPr lang="en-US" dirty="0"/>
          </a:p>
        </p:txBody>
      </p:sp>
    </p:spTree>
    <p:extLst>
      <p:ext uri="{BB962C8B-B14F-4D97-AF65-F5344CB8AC3E}">
        <p14:creationId xmlns:p14="http://schemas.microsoft.com/office/powerpoint/2010/main" val="653477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spcBef>
                <a:spcPts val="0"/>
              </a:spcBef>
              <a:spcAft>
                <a:spcPts val="0"/>
              </a:spcAft>
              <a:buClr>
                <a:schemeClr val="dk1"/>
              </a:buClr>
              <a:buSzPts val="1200"/>
              <a:buFont typeface="Calibri"/>
              <a:buNone/>
            </a:pPr>
            <a:r>
              <a:rPr lang="en-US" sz="1100" dirty="0">
                <a:solidFill>
                  <a:schemeClr val="dk1"/>
                </a:solidFill>
                <a:latin typeface="Calibri"/>
                <a:ea typeface="Calibri"/>
                <a:cs typeface="Calibri"/>
                <a:sym typeface="Calibri"/>
              </a:rPr>
              <a:t>Let’s take a moment to look at the details of our Security enhancements.  </a:t>
            </a:r>
            <a:r>
              <a:rPr lang="en" sz="1100" dirty="0">
                <a:solidFill>
                  <a:schemeClr val="dk1"/>
                </a:solidFill>
                <a:latin typeface="Calibri"/>
                <a:ea typeface="Calibri"/>
                <a:cs typeface="Calibri"/>
                <a:sym typeface="Calibri"/>
              </a:rPr>
              <a:t>DSE </a:t>
            </a:r>
            <a:r>
              <a:rPr lang="en-US" sz="1100" dirty="0">
                <a:solidFill>
                  <a:schemeClr val="dk1"/>
                </a:solidFill>
                <a:latin typeface="Calibri"/>
                <a:ea typeface="Calibri"/>
                <a:cs typeface="Calibri"/>
                <a:sym typeface="Calibri"/>
              </a:rPr>
              <a:t>ensures that your</a:t>
            </a:r>
            <a:r>
              <a:rPr lang="en" sz="1100" dirty="0">
                <a:solidFill>
                  <a:schemeClr val="dk1"/>
                </a:solidFill>
                <a:latin typeface="Calibri"/>
                <a:ea typeface="Calibri"/>
                <a:cs typeface="Calibri"/>
                <a:sym typeface="Calibri"/>
              </a:rPr>
              <a:t> sensitive information is always protected and stringent compliance requirements are always met.  </a:t>
            </a:r>
            <a:r>
              <a:rPr lang="en-US" sz="1100" dirty="0">
                <a:solidFill>
                  <a:schemeClr val="dk1"/>
                </a:solidFill>
                <a:latin typeface="Calibri"/>
                <a:ea typeface="Calibri"/>
                <a:cs typeface="Calibri"/>
                <a:sym typeface="Calibri"/>
              </a:rPr>
              <a:t>Almost all large enterprises require their data layer to integrate with external authentication systems, such as Active Directory, other LDAP products, and/or Kerberos.  Encryption of data at rest is becoming a common enterprise requirement.  Comprehensive access and change auditing is a must.  Row-level data access control is essential for large enterprises with many different categories of users, or for enterprises with multi-tenancy needs.  And in a large enterprise, System Administration is a team sport, requiring highly granular access levels for different types of administrators.  DataStax enterprise supports all these security needs.</a:t>
            </a:r>
            <a:endParaRPr lang="en-US" dirty="0"/>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42</a:t>
            </a:fld>
            <a:endParaRPr lang="en-US" dirty="0"/>
          </a:p>
        </p:txBody>
      </p:sp>
    </p:spTree>
    <p:extLst>
      <p:ext uri="{BB962C8B-B14F-4D97-AF65-F5344CB8AC3E}">
        <p14:creationId xmlns:p14="http://schemas.microsoft.com/office/powerpoint/2010/main" val="3773364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At the beginning of this presentation, I listed a set of key requirements for a comprehensive enterprise data layer.  Let’s see if we have met them yet.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Yes, DSE offers virtually unlimited linear scalability.</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Clusters can be geographically dispersed across many physical data centers.</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As we have seen, DSE is optimized for extremely fast real-time responses.</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Our </a:t>
            </a:r>
            <a:r>
              <a:rPr lang="en-US" sz="1100" b="0" i="0" u="none" strike="noStrike" cap="none" dirty="0" err="1">
                <a:solidFill>
                  <a:schemeClr val="dk1"/>
                </a:solidFill>
                <a:latin typeface="Arial"/>
                <a:ea typeface="Arial"/>
                <a:cs typeface="Arial"/>
                <a:sym typeface="Arial"/>
              </a:rPr>
              <a:t>masterless</a:t>
            </a:r>
            <a:r>
              <a:rPr lang="en-US" sz="1100" b="0" i="0" u="none" strike="noStrike" cap="none" dirty="0">
                <a:solidFill>
                  <a:schemeClr val="dk1"/>
                </a:solidFill>
                <a:latin typeface="Arial"/>
                <a:ea typeface="Arial"/>
                <a:cs typeface="Arial"/>
                <a:sym typeface="Arial"/>
              </a:rPr>
              <a:t>, active-everywhere, shared-nothing architecture ensures that a properly-distributed cluster can provide continuous availability.</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DSE is well suited for deployment in and across clouds…</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 on-premise, or in hybrid-cloud mode.</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However, there is still one high-level requirement we need to fulfill.  A large, complex enterprise has a diverse user community that needs to see and manipulate data in many different contexts.  Let’s examine these data contexts in the enterprise, and see how DSE meets their needs.</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43</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111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mn-lt"/>
                <a:ea typeface="Arial"/>
                <a:cs typeface="Arial"/>
                <a:sym typeface="Arial"/>
              </a:rPr>
              <a:t>As we have seen, Core Cassandra clearly satisfies the context where users need to make fast pinpoint queries to support day-to-day operations.</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mn-lt"/>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mn-lt"/>
                <a:ea typeface="Arial"/>
                <a:cs typeface="Arial"/>
                <a:sym typeface="Arial"/>
              </a:rPr>
              <a:t>&lt;CLICK&gt; Let’s examine a new context: users who need a very flexible Search capability.</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44</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198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This Fabricator has a special concern.  He is building a product that will be used in wet conditions…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 and he needs to choose parts that won’t rust.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He knows that other Fabricators might have entered free-form text comments that might help him, but he needs a way to search that text.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Since the text is free-form, he also wants other word forms to be returned, like Rusty…</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 or Rusted.</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And he also needs synonyms to be returned automatically, like Corrosion…</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 or Oxidation.  Core Cassandra is not built to handle these situations.</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To fill that gap, DSE provides a Search capability, which is seamlessly integrated with Cassandra’s query facility.  You’ll work with this yourselves in the hands-on session coming up soon.</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45</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91240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We’re getting closer to that comprehensive enterprise data layer.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Next let’s consider the Analytics data context.</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46</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7404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Core Cassandra excels at answering day-to-day operational queries, but Business Analysts and Data Scientists need answers to ad hoc, unforeseen questions.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This Analyst needs to produce a large result set showing which Supplier/Shipper combinations provide the best quality/price ratio for EVERY part.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DSE Analytics enhances Core Cassandra by providing this Analytics capability.  Again, you’ll be hands-on with it soon. </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47</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90840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We’ve almost reached that comprehensive data layer.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Let’s examine one more context: Graph.</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48</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659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This customer support specialist has a very complex problem.  Our best customer, a world-wide distributor, is hearing complaints about some of our products from its various warehouses.  The customer has very few details.  We don’t know if it’s a problem in Fabrication, or if we’re getting poor quality items from some of our Manufacturers, or if certain of our Shippers are damaging goods in transit.  We need to find out which countries’ warehouses are reporting which problems with which aspects of which products.  </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The best way to follow a complex path like this is to use a Graph database.  DSE provides a Graph Database capability that uses Cassandra for underlying data storage.  And of course, you’ll be touching it yourself in an upcoming session.</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49</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2187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Today is a day for technology, not for marketing or sales.  However, I do think it is important to note that we are much more than a science project.  We have over 600 customers, and as you can see here, we are running in some of the largest and most demanding IT environments in the world.</a:t>
            </a:r>
          </a:p>
        </p:txBody>
      </p:sp>
      <p:sp>
        <p:nvSpPr>
          <p:cNvPr id="4" name="Footer Placeholder 3"/>
          <p:cNvSpPr>
            <a:spLocks noGrp="1"/>
          </p:cNvSpPr>
          <p:nvPr>
            <p:ph type="ftr" sz="quarter" idx="10"/>
          </p:nvPr>
        </p:nvSpPr>
        <p:spPr/>
        <p:txBody>
          <a:bodyPr/>
          <a:lstStyle/>
          <a:p>
            <a:r>
              <a:rPr lang="en-US"/>
              <a:t>© DataStax, All Rights Reserved.</a:t>
            </a:r>
            <a:endParaRPr lang="mr-IN" dirty="0"/>
          </a:p>
        </p:txBody>
      </p:sp>
      <p:sp>
        <p:nvSpPr>
          <p:cNvPr id="5" name="Slide Number Placeholder 4"/>
          <p:cNvSpPr>
            <a:spLocks noGrp="1"/>
          </p:cNvSpPr>
          <p:nvPr>
            <p:ph type="sldNum" sz="quarter" idx="11"/>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1747628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DataStax Enterprise adds capabilities to Cassandra that enable the platform to serve all the data usage contexts found in a large, modern enterprise.</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50</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2654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Now it’s time for you to see for yourself as we begin the hands-on sessions.  DataStax Enterprise is the comprehensive data layer for today’s large enterprise.  It provides a data layer for </a:t>
            </a:r>
            <a:r>
              <a:rPr lang="en-US" sz="1100" b="0" i="0" u="none" strike="noStrike" cap="none">
                <a:solidFill>
                  <a:schemeClr val="dk1"/>
                </a:solidFill>
                <a:latin typeface="Arial"/>
                <a:ea typeface="Arial"/>
                <a:cs typeface="Arial"/>
                <a:sym typeface="Arial"/>
              </a:rPr>
              <a:t>your applications </a:t>
            </a:r>
            <a:r>
              <a:rPr lang="en-US" sz="1100" b="0" i="0" u="none" strike="noStrike" cap="none" dirty="0">
                <a:solidFill>
                  <a:schemeClr val="dk1"/>
                </a:solidFill>
                <a:latin typeface="Arial"/>
                <a:ea typeface="Arial"/>
                <a:cs typeface="Arial"/>
                <a:sym typeface="Arial"/>
              </a:rPr>
              <a:t>that is Contextual, Always-On, Real-Time, Distributed, and Scalable.  </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1677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52</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29548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What is of primary importance to you?  Use Cases fall into two main categories of concern:</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Life in the cloud… migrate, manage with a single pane of glass across all.</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&lt;CLICK&gt; CARDS-based applications… let’s examine them more.</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53</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48888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For ROI, hit 2 or more of these.. (click through)</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Not-great misses these marks.  For example, data warehouse with no real-time stakeholders.</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54</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6213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55</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7666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56</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99620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Shape 1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6" name="Shape 1486"/>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
        <p:nvSpPr>
          <p:cNvPr id="1487" name="Shape 1487"/>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488" name="Shape 148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57</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27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For ROI, hit 2 or more of these.. (click through)</a:t>
            </a:r>
          </a:p>
          <a:p>
            <a:pPr marL="457200" marR="0" lvl="0" indent="-228600" algn="l" rtl="0">
              <a:lnSpc>
                <a:spcPct val="100000"/>
              </a:lnSpc>
              <a:spcBef>
                <a:spcPts val="0"/>
              </a:spcBef>
              <a:spcAft>
                <a:spcPts val="0"/>
              </a:spcAft>
              <a:buClr>
                <a:schemeClr val="dk1"/>
              </a:buClr>
              <a:buSzPts val="1100"/>
              <a:buFont typeface="Arial"/>
              <a:buNone/>
            </a:pPr>
            <a:endParaRPr lang="en-US" sz="1100" b="0" i="0" u="none" strike="noStrike" cap="none" dirty="0">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Not-great misses these marks.  For example, data warehouse with no real-time stakeholders.</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58</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09663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59</a:t>
            </a:fld>
            <a:endParaRPr lang="en-US" dirty="0"/>
          </a:p>
        </p:txBody>
      </p:sp>
    </p:spTree>
    <p:extLst>
      <p:ext uri="{BB962C8B-B14F-4D97-AF65-F5344CB8AC3E}">
        <p14:creationId xmlns:p14="http://schemas.microsoft.com/office/powerpoint/2010/main" val="222697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0d5ececfd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40d5ececfd_1_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And to be sure, we are a cloud solution.  Almost two-thirds of our customers are running in clouds today, and that number continues to grow.</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108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0d5ececfd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40d5ececfd_1_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It’s especially important to note that our customers are running in MULTIPLE public clouds.  </a:t>
            </a:r>
          </a:p>
          <a:p>
            <a:pPr marL="0" marR="0" lvl="0" indent="0" algn="l" rtl="0">
              <a:lnSpc>
                <a:spcPct val="100000"/>
              </a:lnSpc>
              <a:spcBef>
                <a:spcPts val="0"/>
              </a:spcBef>
              <a:spcAft>
                <a:spcPts val="0"/>
              </a:spcAft>
              <a:buClr>
                <a:srgbClr val="000000"/>
              </a:buClr>
              <a:buSzPts val="11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&lt;CLICK&gt; That means they are using at least two of the big three vendors: AWS, Azure, and Google.</a:t>
            </a:r>
          </a:p>
          <a:p>
            <a:pPr marL="0" marR="0" lvl="0" indent="0" algn="l" rtl="0">
              <a:lnSpc>
                <a:spcPct val="100000"/>
              </a:lnSpc>
              <a:spcBef>
                <a:spcPts val="0"/>
              </a:spcBef>
              <a:spcAft>
                <a:spcPts val="0"/>
              </a:spcAft>
              <a:buClr>
                <a:srgbClr val="000000"/>
              </a:buClr>
              <a:buSzPts val="11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&lt;CLICK&gt; In fact, of our customers running in cloud…</a:t>
            </a:r>
          </a:p>
          <a:p>
            <a:pPr marL="0" marR="0" lvl="0" indent="0" algn="l" rtl="0">
              <a:lnSpc>
                <a:spcPct val="100000"/>
              </a:lnSpc>
              <a:spcBef>
                <a:spcPts val="0"/>
              </a:spcBef>
              <a:spcAft>
                <a:spcPts val="0"/>
              </a:spcAft>
              <a:buClr>
                <a:srgbClr val="000000"/>
              </a:buClr>
              <a:buSzPts val="11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&lt;CLICK&gt; Every Single One is  running in multiple clouds.  That just makes sense in this early era of the cloud market.  Business managers want to test the waters, and generally aren’t ready to commit to a single vendor.  The cloud vendors now have that clear task before them… to prove which of them is the best business partner.  I think the fact that we have a representative from &lt;INSERT CLOUD VENDOR NAME HERE&gt; with us today speaks volumes on that topic, and we’re grateful you are here.  But the current state of cloud adoption is clear.  Right now, Business Managers want products that support multi-cloud operations.  As you’ll see for yourselves today, DataStax Enterprise OpsCenter lets you manage a database cluster across multiple clouds, as well as hybrid on-premise and cloud deployments.</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8619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274320" lvl="0" indent="-248920" rtl="0">
              <a:spcBef>
                <a:spcPts val="0"/>
              </a:spcBef>
              <a:buClr>
                <a:schemeClr val="accent1"/>
              </a:buClr>
              <a:buSzPct val="100000"/>
              <a:buChar char="•"/>
            </a:pPr>
            <a:r>
              <a:rPr lang="en" sz="1200" b="1" dirty="0">
                <a:solidFill>
                  <a:schemeClr val="accent1"/>
                </a:solidFill>
                <a:latin typeface="Arial"/>
                <a:ea typeface="Arial"/>
                <a:cs typeface="Arial"/>
                <a:sym typeface="Arial"/>
              </a:rPr>
              <a:t>Multiple PS4 features</a:t>
            </a:r>
            <a:r>
              <a:rPr lang="en" sz="1200" dirty="0">
                <a:latin typeface="Arial"/>
                <a:ea typeface="Arial"/>
                <a:cs typeface="Arial"/>
                <a:sym typeface="Arial"/>
              </a:rPr>
              <a:t>: Libraries, recommendations, catalogue, notifications, run on DataStax</a:t>
            </a:r>
          </a:p>
          <a:p>
            <a:pPr marL="274320" lvl="0" indent="-248920" rtl="0">
              <a:spcBef>
                <a:spcPts val="0"/>
              </a:spcBef>
              <a:buClr>
                <a:schemeClr val="accent1"/>
              </a:buClr>
              <a:buSzPct val="100000"/>
              <a:buChar char="•"/>
            </a:pPr>
            <a:r>
              <a:rPr lang="en" sz="1200" dirty="0">
                <a:latin typeface="Arial"/>
                <a:ea typeface="Arial"/>
                <a:cs typeface="Arial"/>
                <a:sym typeface="Arial"/>
              </a:rPr>
              <a:t>More than </a:t>
            </a:r>
            <a:r>
              <a:rPr lang="en" sz="1200" b="1" dirty="0">
                <a:solidFill>
                  <a:schemeClr val="accent1"/>
                </a:solidFill>
                <a:latin typeface="Arial"/>
                <a:ea typeface="Arial"/>
                <a:cs typeface="Arial"/>
                <a:sym typeface="Arial"/>
              </a:rPr>
              <a:t>200k read/writes per second</a:t>
            </a:r>
          </a:p>
          <a:p>
            <a:pPr marL="274320" lvl="0" indent="-248920" rtl="0">
              <a:spcBef>
                <a:spcPts val="0"/>
              </a:spcBef>
              <a:buClr>
                <a:schemeClr val="accent1"/>
              </a:buClr>
              <a:buSzPct val="100000"/>
              <a:buChar char="•"/>
            </a:pPr>
            <a:r>
              <a:rPr lang="en" sz="1200" dirty="0">
                <a:latin typeface="Arial"/>
                <a:ea typeface="Arial"/>
                <a:cs typeface="Arial"/>
                <a:sym typeface="Arial"/>
              </a:rPr>
              <a:t>Hosted in cloud as well as </a:t>
            </a:r>
            <a:r>
              <a:rPr lang="en" sz="1200" b="1" dirty="0">
                <a:solidFill>
                  <a:schemeClr val="accent1"/>
                </a:solidFill>
                <a:latin typeface="Arial"/>
                <a:ea typeface="Arial"/>
                <a:cs typeface="Arial"/>
                <a:sym typeface="Arial"/>
              </a:rPr>
              <a:t>private datacenters</a:t>
            </a:r>
          </a:p>
          <a:p>
            <a:pPr lvl="0" rtl="0">
              <a:spcBef>
                <a:spcPts val="0"/>
              </a:spcBef>
              <a:buNone/>
            </a:pPr>
            <a:endParaRPr lang="en" sz="1200" dirty="0">
              <a:solidFill>
                <a:srgbClr val="333333"/>
              </a:solidFill>
              <a:highlight>
                <a:srgbClr val="FFFFFF"/>
              </a:highlight>
              <a:latin typeface="Arial"/>
              <a:ea typeface="Arial"/>
              <a:cs typeface="Arial"/>
              <a:sym typeface="Arial"/>
            </a:endParaRPr>
          </a:p>
          <a:p>
            <a:pPr lvl="0" rtl="0">
              <a:spcBef>
                <a:spcPts val="0"/>
              </a:spcBef>
              <a:buNone/>
            </a:pPr>
            <a:r>
              <a:rPr lang="en" sz="1200" dirty="0">
                <a:solidFill>
                  <a:srgbClr val="333333"/>
                </a:solidFill>
                <a:highlight>
                  <a:srgbClr val="FFFFFF"/>
                </a:highlight>
                <a:latin typeface="Arial"/>
                <a:ea typeface="Arial"/>
                <a:cs typeface="Arial"/>
                <a:sym typeface="Arial"/>
              </a:rPr>
              <a:t>A new web application to manage family accounts, and access parental controls/family membership options from your PC and smartphone. New family accounts will be able to feature multiple adult accounts in a family, able to act in a parent/guardian role and set parental controls on a per-account basis, so each child has different communications, content-viewing and spending limit privileges. allow users to follow anyone they want over the PlayStation Network, although there will be privacy options to block users and make it so only certain people can follow you. </a:t>
            </a:r>
            <a:r>
              <a:rPr lang="en" sz="1200" dirty="0">
                <a:solidFill>
                  <a:srgbClr val="444444"/>
                </a:solidFill>
                <a:highlight>
                  <a:srgbClr val="FFFFFF"/>
                </a:highlight>
                <a:latin typeface="Arial"/>
                <a:ea typeface="Arial"/>
                <a:cs typeface="Arial"/>
                <a:sym typeface="Arial"/>
              </a:rPr>
              <a:t>Sony is enjoying being the number one console this generation, selling about twice as many PS4 models as Microsoft is selling XBOX models. </a:t>
            </a:r>
            <a:r>
              <a:rPr lang="en" sz="1200" dirty="0">
                <a:solidFill>
                  <a:srgbClr val="393F40"/>
                </a:solidFill>
                <a:highlight>
                  <a:srgbClr val="FFFFFF"/>
                </a:highlight>
                <a:latin typeface="Arial"/>
                <a:ea typeface="Arial"/>
                <a:cs typeface="Arial"/>
                <a:sym typeface="Arial"/>
              </a:rPr>
              <a:t>The consumer electronics giant announced that it has sold over 60.4 million units of the console till June 13, 2017. PS4 Pro, the upgraded version of PS4 gaming console and virtual reality (VR) systems are raking in huge profits.</a:t>
            </a:r>
          </a:p>
          <a:p>
            <a:pPr lvl="0" rtl="0">
              <a:spcBef>
                <a:spcPts val="0"/>
              </a:spcBef>
              <a:buNone/>
            </a:pPr>
            <a:endParaRPr lang="en" sz="1200" dirty="0">
              <a:solidFill>
                <a:srgbClr val="393F40"/>
              </a:solidFill>
              <a:highlight>
                <a:srgbClr val="FFFFFF"/>
              </a:highlight>
              <a:latin typeface="Arial"/>
              <a:ea typeface="Arial"/>
              <a:cs typeface="Arial"/>
              <a:sym typeface="Arial"/>
            </a:endParaRPr>
          </a:p>
          <a:p>
            <a:pPr marL="0" lvl="0" indent="0" rtl="0">
              <a:lnSpc>
                <a:spcPct val="100000"/>
              </a:lnSpc>
              <a:spcBef>
                <a:spcPts val="0"/>
              </a:spcBef>
              <a:spcAft>
                <a:spcPts val="2300"/>
              </a:spcAft>
              <a:buNone/>
            </a:pPr>
            <a:r>
              <a:rPr lang="en" sz="1200" dirty="0">
                <a:solidFill>
                  <a:srgbClr val="363636"/>
                </a:solidFill>
                <a:highlight>
                  <a:srgbClr val="FFFFFF"/>
                </a:highlight>
                <a:latin typeface="Arial"/>
                <a:ea typeface="Arial"/>
                <a:cs typeface="Arial"/>
                <a:sym typeface="Arial"/>
              </a:rPr>
              <a:t>Sony PlayStation enhances social spectating by enabling gamers to broadcast their gameplay in real-time to friends using live internet streaming services. During live broadcasts, friends can make comments on the streamed gameplay and, if a gamer gets stuck on a challenging level, friends can also join the game in completely new ways. Players can look over game-related information shared by friends, view friends’ gameplay with ease, or obtain information of recommended content, including games, TV shows and movies. PS4 will further enrich users' entertainment experiences, by meeting their potential needs. The "</a:t>
            </a:r>
            <a:r>
              <a:rPr lang="en" sz="1200" dirty="0" err="1">
                <a:solidFill>
                  <a:srgbClr val="363636"/>
                </a:solidFill>
                <a:highlight>
                  <a:srgbClr val="FFFFFF"/>
                </a:highlight>
                <a:latin typeface="Arial"/>
                <a:ea typeface="Arial"/>
                <a:cs typeface="Arial"/>
                <a:sym typeface="Arial"/>
              </a:rPr>
              <a:t>PlayStation®App</a:t>
            </a:r>
            <a:r>
              <a:rPr lang="en" sz="1200" dirty="0">
                <a:solidFill>
                  <a:srgbClr val="363636"/>
                </a:solidFill>
                <a:highlight>
                  <a:srgbClr val="FFFFFF"/>
                </a:highlight>
                <a:latin typeface="Arial"/>
                <a:ea typeface="Arial"/>
                <a:cs typeface="Arial"/>
                <a:sym typeface="Arial"/>
              </a:rPr>
              <a:t>" enables iPhone, iPad, and Android™ based smartphones and tablets to become second screens. Once installed on these devices, users can, for example, see maps on their second screens when playing an adventure game, purchase PS4 games while away from home and download it directly to the console at home, or remotely watch other gamers playing on their devices.</a:t>
            </a:r>
            <a:r>
              <a:rPr lang="en" sz="1200" dirty="0">
                <a:solidFill>
                  <a:srgbClr val="000000"/>
                </a:solidFill>
                <a:latin typeface="Arial"/>
                <a:ea typeface="Arial"/>
                <a:cs typeface="Arial"/>
                <a:sym typeface="Arial"/>
              </a:rPr>
              <a:t> </a:t>
            </a:r>
            <a:r>
              <a:rPr lang="en" sz="1200" u="sng" dirty="0">
                <a:solidFill>
                  <a:schemeClr val="hlink"/>
                </a:solidFill>
                <a:latin typeface="Arial"/>
                <a:ea typeface="Arial"/>
                <a:cs typeface="Arial"/>
                <a:sym typeface="Arial"/>
                <a:hlinkClick r:id="rId3"/>
              </a:rPr>
              <a:t>https://www.playstation.com/en-us/corporate/press-releases/2013/sony-computer-entertainment-inc-introduces-playstation-4-ps4/</a:t>
            </a:r>
          </a:p>
          <a:p>
            <a:pPr marL="342900" lvl="0" indent="-241300" rtl="0">
              <a:spcBef>
                <a:spcPts val="0"/>
              </a:spcBef>
              <a:spcAft>
                <a:spcPts val="500"/>
              </a:spcAft>
              <a:buClr>
                <a:srgbClr val="999999"/>
              </a:buClr>
              <a:buSzPct val="100000"/>
              <a:buChar char="●"/>
            </a:pPr>
            <a:r>
              <a:rPr lang="en" sz="1800" b="1" i="1" dirty="0">
                <a:solidFill>
                  <a:srgbClr val="999999"/>
                </a:solidFill>
              </a:rPr>
              <a:t>Broadcast</a:t>
            </a:r>
            <a:r>
              <a:rPr lang="en" sz="1800" dirty="0">
                <a:solidFill>
                  <a:srgbClr val="999999"/>
                </a:solidFill>
              </a:rPr>
              <a:t> gameplay </a:t>
            </a:r>
            <a:r>
              <a:rPr lang="en" sz="1800" b="1" i="1" dirty="0">
                <a:solidFill>
                  <a:srgbClr val="999999"/>
                </a:solidFill>
              </a:rPr>
              <a:t>in real-time </a:t>
            </a:r>
            <a:r>
              <a:rPr lang="en" sz="1800" dirty="0">
                <a:solidFill>
                  <a:srgbClr val="999999"/>
                </a:solidFill>
              </a:rPr>
              <a:t>to friends using live internet streaming services</a:t>
            </a:r>
          </a:p>
          <a:p>
            <a:pPr marL="342900" lvl="0" indent="-241300" rtl="0">
              <a:spcBef>
                <a:spcPts val="0"/>
              </a:spcBef>
              <a:spcAft>
                <a:spcPts val="500"/>
              </a:spcAft>
              <a:buClr>
                <a:srgbClr val="999999"/>
              </a:buClr>
              <a:buSzPct val="100000"/>
              <a:buChar char="●"/>
            </a:pPr>
            <a:r>
              <a:rPr lang="en" sz="1800" dirty="0">
                <a:solidFill>
                  <a:srgbClr val="999999"/>
                </a:solidFill>
              </a:rPr>
              <a:t>Access game-related information shared by friends, view friends’ gameplay with ease, or obtain information of </a:t>
            </a:r>
            <a:r>
              <a:rPr lang="en" sz="1800" b="1" i="1" dirty="0">
                <a:solidFill>
                  <a:srgbClr val="999999"/>
                </a:solidFill>
              </a:rPr>
              <a:t>recommended content, including games, TV shows and movies</a:t>
            </a:r>
            <a:r>
              <a:rPr lang="en" sz="1800" dirty="0">
                <a:solidFill>
                  <a:srgbClr val="999999"/>
                </a:solidFill>
              </a:rPr>
              <a:t>.</a:t>
            </a:r>
          </a:p>
          <a:p>
            <a:pPr marL="342900" lvl="0" indent="-241300" rtl="0">
              <a:spcBef>
                <a:spcPts val="0"/>
              </a:spcBef>
              <a:spcAft>
                <a:spcPts val="500"/>
              </a:spcAft>
              <a:buClr>
                <a:srgbClr val="999999"/>
              </a:buClr>
              <a:buSzPct val="100000"/>
              <a:buChar char="●"/>
            </a:pPr>
            <a:r>
              <a:rPr lang="en" sz="1800" dirty="0">
                <a:solidFill>
                  <a:srgbClr val="999999"/>
                </a:solidFill>
              </a:rPr>
              <a:t>Manage family accounts, and </a:t>
            </a:r>
            <a:r>
              <a:rPr lang="en" sz="1800" b="1" i="1" dirty="0">
                <a:solidFill>
                  <a:srgbClr val="999999"/>
                </a:solidFill>
              </a:rPr>
              <a:t>access parental controls/family membership </a:t>
            </a:r>
            <a:r>
              <a:rPr lang="en" sz="1800" dirty="0">
                <a:solidFill>
                  <a:srgbClr val="999999"/>
                </a:solidFill>
              </a:rPr>
              <a:t>options from your PC and smartphone</a:t>
            </a:r>
          </a:p>
          <a:p>
            <a:pPr marL="342900" lvl="0" indent="-241300" rtl="0">
              <a:spcBef>
                <a:spcPts val="0"/>
              </a:spcBef>
              <a:spcAft>
                <a:spcPts val="500"/>
              </a:spcAft>
              <a:buClr>
                <a:srgbClr val="999999"/>
              </a:buClr>
              <a:buSzPct val="100000"/>
              <a:buChar char="●"/>
            </a:pPr>
            <a:r>
              <a:rPr lang="en" sz="1800" dirty="0">
                <a:solidFill>
                  <a:srgbClr val="999999"/>
                </a:solidFill>
              </a:rPr>
              <a:t>The </a:t>
            </a:r>
            <a:r>
              <a:rPr lang="en" sz="1800" b="1" i="1" dirty="0">
                <a:solidFill>
                  <a:srgbClr val="999999"/>
                </a:solidFill>
              </a:rPr>
              <a:t>PlayStation App</a:t>
            </a:r>
            <a:r>
              <a:rPr lang="en" sz="1800" dirty="0">
                <a:solidFill>
                  <a:srgbClr val="999999"/>
                </a:solidFill>
              </a:rPr>
              <a:t> allows smartphones and tablets to become second screens. </a:t>
            </a:r>
          </a:p>
          <a:p>
            <a:pPr lvl="0" rtl="0">
              <a:spcBef>
                <a:spcPts val="0"/>
              </a:spcBef>
              <a:spcAft>
                <a:spcPts val="500"/>
              </a:spcAft>
              <a:buNone/>
            </a:pPr>
            <a:endParaRPr lang="en" sz="1800" dirty="0">
              <a:solidFill>
                <a:srgbClr val="999999"/>
              </a:solidFill>
            </a:endParaRPr>
          </a:p>
          <a:p>
            <a:pPr lvl="0" rtl="0">
              <a:spcBef>
                <a:spcPts val="0"/>
              </a:spcBef>
              <a:spcAft>
                <a:spcPts val="300"/>
              </a:spcAft>
              <a:buClr>
                <a:schemeClr val="dk1"/>
              </a:buClr>
              <a:buSzPct val="61111"/>
              <a:buFont typeface="Arial"/>
              <a:buNone/>
            </a:pPr>
            <a:r>
              <a:rPr lang="en" sz="2800" b="1" i="1" dirty="0">
                <a:solidFill>
                  <a:schemeClr val="accent1"/>
                </a:solidFill>
              </a:rPr>
              <a:t>The PlayStation division is Sony's </a:t>
            </a:r>
            <a:r>
              <a:rPr lang="en" sz="2800" b="1" i="1" u="sng" dirty="0">
                <a:solidFill>
                  <a:schemeClr val="accent1"/>
                </a:solidFill>
                <a:hlinkClick r:id="rId4"/>
              </a:rPr>
              <a:t>biggest moneymaker</a:t>
            </a:r>
            <a:r>
              <a:rPr lang="en" sz="2800" b="1" i="1" u="sng" dirty="0">
                <a:solidFill>
                  <a:schemeClr val="accent1"/>
                </a:solidFill>
              </a:rPr>
              <a:t>.  </a:t>
            </a:r>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fld id="{14A1177F-6FD2-D048-AB87-C8C28BE8865B}"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90211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25000"/>
              <a:buFont typeface="Arial"/>
              <a:buNone/>
            </a:pPr>
            <a:r>
              <a:rPr lang="en" sz="1200" b="0" i="0" u="none" strike="noStrike" cap="none" dirty="0">
                <a:solidFill>
                  <a:schemeClr val="accent1"/>
                </a:solidFill>
                <a:latin typeface="Calibri"/>
                <a:ea typeface="Calibri"/>
                <a:cs typeface="Calibri"/>
                <a:sym typeface="Calibri"/>
              </a:rPr>
              <a:t>Providing a fast, seamless service to its customers by reducing application response time to 110 </a:t>
            </a:r>
            <a:r>
              <a:rPr lang="en" sz="1200" b="0" i="0" u="none" strike="noStrike" cap="none" dirty="0" err="1">
                <a:solidFill>
                  <a:schemeClr val="accent1"/>
                </a:solidFill>
                <a:latin typeface="Calibri"/>
                <a:ea typeface="Calibri"/>
                <a:cs typeface="Calibri"/>
                <a:sym typeface="Calibri"/>
              </a:rPr>
              <a:t>ms</a:t>
            </a:r>
            <a:r>
              <a:rPr lang="en" sz="1200" b="0" i="0" u="none" strike="noStrike" cap="none" dirty="0">
                <a:solidFill>
                  <a:schemeClr val="accent1"/>
                </a:solidFill>
                <a:latin typeface="Calibri"/>
                <a:ea typeface="Calibri"/>
                <a:cs typeface="Calibri"/>
                <a:sym typeface="Calibri"/>
              </a:rPr>
              <a:t> (from 250 </a:t>
            </a:r>
            <a:r>
              <a:rPr lang="en" sz="1200" b="0" i="0" u="none" strike="noStrike" cap="none" dirty="0" err="1">
                <a:solidFill>
                  <a:schemeClr val="accent1"/>
                </a:solidFill>
                <a:latin typeface="Calibri"/>
                <a:ea typeface="Calibri"/>
                <a:cs typeface="Calibri"/>
                <a:sym typeface="Calibri"/>
              </a:rPr>
              <a:t>ms</a:t>
            </a:r>
            <a:r>
              <a:rPr lang="en" sz="1200" b="0" i="0" u="none" strike="noStrike" cap="none" dirty="0">
                <a:solidFill>
                  <a:schemeClr val="accent1"/>
                </a:solidFill>
                <a:latin typeface="Calibri"/>
                <a:ea typeface="Calibri"/>
                <a:cs typeface="Calibri"/>
                <a:sym typeface="Calibri"/>
              </a:rPr>
              <a:t> with Oracle) and replication latency to 520 </a:t>
            </a:r>
            <a:r>
              <a:rPr lang="en" sz="1200" b="0" i="0" u="none" strike="noStrike" cap="none" dirty="0" err="1">
                <a:solidFill>
                  <a:schemeClr val="accent1"/>
                </a:solidFill>
                <a:latin typeface="Calibri"/>
                <a:ea typeface="Calibri"/>
                <a:cs typeface="Calibri"/>
                <a:sym typeface="Calibri"/>
              </a:rPr>
              <a:t>ms</a:t>
            </a:r>
            <a:r>
              <a:rPr lang="en" sz="1200" b="0" i="0" u="none" strike="noStrike" cap="none" dirty="0">
                <a:solidFill>
                  <a:schemeClr val="accent1"/>
                </a:solidFill>
                <a:latin typeface="Calibri"/>
                <a:ea typeface="Calibri"/>
                <a:cs typeface="Calibri"/>
                <a:sym typeface="Calibri"/>
              </a:rPr>
              <a:t> (from ~25 minutes with Oracle).</a:t>
            </a:r>
          </a:p>
          <a:p>
            <a:pPr marL="0" marR="0" lvl="0" indent="0" algn="l" rtl="0">
              <a:spcBef>
                <a:spcPts val="0"/>
              </a:spcBef>
              <a:spcAft>
                <a:spcPts val="0"/>
              </a:spcAft>
              <a:buClr>
                <a:schemeClr val="dk1"/>
              </a:buClr>
              <a:buFont typeface="Calibri"/>
              <a:buNone/>
            </a:pPr>
            <a:endParaRPr lang="en" sz="1200" b="0" i="0" u="none" strike="noStrike" cap="none" dirty="0">
              <a:solidFill>
                <a:schemeClr val="dk1"/>
              </a:solidFill>
              <a:latin typeface="Calibri"/>
              <a:ea typeface="Calibri"/>
              <a:cs typeface="Calibri"/>
              <a:sym typeface="Calibri"/>
            </a:endParaRPr>
          </a:p>
          <a:p>
            <a:pPr marL="0" marR="0" lvl="0" indent="0" algn="l" rtl="0">
              <a:spcBef>
                <a:spcPts val="0"/>
              </a:spcBef>
              <a:buClr>
                <a:schemeClr val="accent1"/>
              </a:buClr>
              <a:buSzPct val="25000"/>
              <a:buFont typeface="Calibri"/>
              <a:buNone/>
            </a:pPr>
            <a:r>
              <a:rPr lang="en" sz="1200" b="0" i="0" u="none" strike="noStrike" cap="none" dirty="0">
                <a:solidFill>
                  <a:schemeClr val="accent1"/>
                </a:solidFill>
                <a:latin typeface="Calibri"/>
                <a:ea typeface="Calibri"/>
                <a:cs typeface="Calibri"/>
                <a:sym typeface="Calibri"/>
              </a:rPr>
              <a:t>Rob Carter, FedEx’s chief information officer, says </a:t>
            </a:r>
            <a:r>
              <a:rPr lang="en" sz="1200" b="1" i="0" u="none" strike="noStrike" cap="none" dirty="0">
                <a:solidFill>
                  <a:schemeClr val="accent1"/>
                </a:solidFill>
                <a:latin typeface="Calibri"/>
                <a:ea typeface="Calibri"/>
                <a:cs typeface="Calibri"/>
                <a:sym typeface="Calibri"/>
              </a:rPr>
              <a:t>customer experience for ordering will be by talking to Alexa or Siri and receiving deliveries via autonomous trucks.</a:t>
            </a:r>
          </a:p>
        </p:txBody>
      </p:sp>
      <p:sp>
        <p:nvSpPr>
          <p:cNvPr id="4" name="Slide Number Placeholder 3"/>
          <p:cNvSpPr>
            <a:spLocks noGrp="1"/>
          </p:cNvSpPr>
          <p:nvPr>
            <p:ph type="sldNum" sz="quarter" idx="10"/>
          </p:nvPr>
        </p:nvSpPr>
        <p:spPr>
          <a:xfrm>
            <a:off x="5179484" y="6513910"/>
            <a:ext cx="3962400" cy="342900"/>
          </a:xfrm>
          <a:prstGeom prst="rect">
            <a:avLst/>
          </a:prstGeom>
        </p:spPr>
        <p:txBody>
          <a:bodyPr/>
          <a:lstStyle/>
          <a:p>
            <a:fld id="{14A1177F-6FD2-D048-AB87-C8C28BE8865B}"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537887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12"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5"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7"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range 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205979"/>
            <a:ext cx="8229600" cy="689371"/>
          </a:xfrm>
          <a:prstGeom prst="rect">
            <a:avLst/>
          </a:prstGeom>
        </p:spPr>
        <p:txBody>
          <a:bodyPr>
            <a:normAutofit/>
          </a:bodyPr>
          <a:lstStyle>
            <a:lvl1pPr algn="l">
              <a:lnSpc>
                <a:spcPct val="80000"/>
              </a:lnSpc>
              <a:defRPr sz="3600" b="0" i="0" baseline="0">
                <a:solidFill>
                  <a:schemeClr val="accent1"/>
                </a:solidFill>
                <a:latin typeface="Arial" charset="0"/>
                <a:ea typeface="Arial" charset="0"/>
                <a:cs typeface="Arial" charset="0"/>
              </a:defRPr>
            </a:lvl1pPr>
          </a:lstStyle>
          <a:p>
            <a:r>
              <a:rPr lang="en-US" dirty="0"/>
              <a:t>Click to edit Title text</a:t>
            </a:r>
          </a:p>
        </p:txBody>
      </p:sp>
      <p:cxnSp>
        <p:nvCxnSpPr>
          <p:cNvPr id="9" name="Straight Connector 8"/>
          <p:cNvCxnSpPr/>
          <p:nvPr userDrawn="1"/>
        </p:nvCxnSpPr>
        <p:spPr>
          <a:xfrm>
            <a:off x="457200" y="920750"/>
            <a:ext cx="8229600" cy="0"/>
          </a:xfrm>
          <a:prstGeom prst="line">
            <a:avLst/>
          </a:prstGeom>
          <a:ln w="12700" cmpd="sng">
            <a:solidFill>
              <a:schemeClr val="accent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0" name="Content Placeholder 23"/>
          <p:cNvSpPr>
            <a:spLocks noGrp="1"/>
          </p:cNvSpPr>
          <p:nvPr>
            <p:ph sz="quarter" idx="10" hasCustomPrompt="1"/>
          </p:nvPr>
        </p:nvSpPr>
        <p:spPr>
          <a:xfrm>
            <a:off x="457200" y="1120775"/>
            <a:ext cx="8229600" cy="3517662"/>
          </a:xfrm>
          <a:prstGeom prst="rect">
            <a:avLst/>
          </a:prstGeom>
        </p:spPr>
        <p:txBody>
          <a:bodyPr vert="horz"/>
          <a:lstStyle>
            <a:lvl1pPr marL="0" indent="0">
              <a:buNone/>
              <a:defRPr sz="1600" b="0" i="0" baseline="0">
                <a:latin typeface="Arial" charset="0"/>
                <a:ea typeface="Arial" charset="0"/>
                <a:cs typeface="Arial" charset="0"/>
              </a:defRPr>
            </a:lvl1pPr>
            <a:lvl2pPr>
              <a:defRPr sz="1400" b="0" i="0">
                <a:latin typeface="Helvetica Neue Light"/>
                <a:cs typeface="Helvetica Neue Light"/>
              </a:defRPr>
            </a:lvl2pPr>
            <a:lvl3pPr>
              <a:defRPr sz="1400" b="0" i="0">
                <a:latin typeface="Helvetica Neue Light"/>
                <a:cs typeface="Helvetica Neue Light"/>
              </a:defRPr>
            </a:lvl3pPr>
            <a:lvl4pPr>
              <a:defRPr sz="1400" b="0" i="0">
                <a:latin typeface="Helvetica Neue Light"/>
                <a:cs typeface="Helvetica Neue Light"/>
              </a:defRPr>
            </a:lvl4pPr>
            <a:lvl5pPr>
              <a:defRPr sz="1400" b="0" i="0">
                <a:latin typeface="Helvetica Neue Light"/>
                <a:cs typeface="Helvetica Neue Light"/>
              </a:defRPr>
            </a:lvl5pPr>
          </a:lstStyle>
          <a:p>
            <a:pPr lvl="0"/>
            <a:r>
              <a:rPr lang="en-US" dirty="0"/>
              <a:t>Click to edit edit text / insert an image / create a chart, </a:t>
            </a:r>
            <a:r>
              <a:rPr lang="en-US" dirty="0" err="1"/>
              <a:t>etc</a:t>
            </a:r>
            <a:endParaRPr lang="en-US" dirty="0"/>
          </a:p>
        </p:txBody>
      </p:sp>
      <p:sp>
        <p:nvSpPr>
          <p:cNvPr id="13" name="Footer Placeholder 12"/>
          <p:cNvSpPr>
            <a:spLocks noGrp="1"/>
          </p:cNvSpPr>
          <p:nvPr>
            <p:ph type="ftr" sz="quarter" idx="11"/>
          </p:nvPr>
        </p:nvSpPr>
        <p:spPr>
          <a:xfrm>
            <a:off x="457200" y="4790122"/>
            <a:ext cx="7455135" cy="274637"/>
          </a:xfrm>
        </p:spPr>
        <p:txBody>
          <a:bodyPr/>
          <a:lstStyle/>
          <a:p>
            <a:r>
              <a:rPr lang="de-DE"/>
              <a:t>© 2018 </a:t>
            </a:r>
            <a:r>
              <a:rPr lang="de-DE" dirty="0" err="1"/>
              <a:t>DataStax</a:t>
            </a:r>
            <a:r>
              <a:rPr lang="de-DE" dirty="0"/>
              <a:t>, All </a:t>
            </a:r>
            <a:r>
              <a:rPr lang="de-DE" dirty="0" err="1"/>
              <a:t>Rights</a:t>
            </a:r>
            <a:r>
              <a:rPr lang="de-DE" dirty="0"/>
              <a:t> </a:t>
            </a:r>
            <a:r>
              <a:rPr lang="de-DE" dirty="0" err="1"/>
              <a:t>Reserved</a:t>
            </a:r>
            <a:r>
              <a:rPr lang="de-DE" dirty="0"/>
              <a:t>. </a:t>
            </a:r>
            <a:r>
              <a:rPr lang="de-DE" dirty="0" err="1"/>
              <a:t>DataStax</a:t>
            </a:r>
            <a:r>
              <a:rPr lang="de-DE" dirty="0"/>
              <a:t> </a:t>
            </a:r>
            <a:r>
              <a:rPr lang="de-DE" dirty="0" err="1"/>
              <a:t>is</a:t>
            </a:r>
            <a:r>
              <a:rPr lang="de-DE" dirty="0"/>
              <a:t> a registered </a:t>
            </a:r>
            <a:r>
              <a:rPr lang="de-DE" dirty="0" err="1"/>
              <a:t>trademark</a:t>
            </a:r>
            <a:r>
              <a:rPr lang="de-DE" dirty="0"/>
              <a:t> </a:t>
            </a:r>
            <a:r>
              <a:rPr lang="de-DE" dirty="0" err="1"/>
              <a:t>of</a:t>
            </a:r>
            <a:r>
              <a:rPr lang="de-DE" dirty="0"/>
              <a:t> </a:t>
            </a:r>
            <a:r>
              <a:rPr lang="de-DE" dirty="0" err="1"/>
              <a:t>DataStax</a:t>
            </a:r>
            <a:r>
              <a:rPr lang="de-DE" dirty="0"/>
              <a:t>, Inc. </a:t>
            </a:r>
            <a:r>
              <a:rPr lang="de-DE" dirty="0" err="1"/>
              <a:t>and</a:t>
            </a:r>
            <a:r>
              <a:rPr lang="de-DE" dirty="0"/>
              <a:t> </a:t>
            </a:r>
            <a:r>
              <a:rPr lang="de-DE" dirty="0" err="1"/>
              <a:t>its</a:t>
            </a:r>
            <a:r>
              <a:rPr lang="de-DE" dirty="0"/>
              <a:t> </a:t>
            </a:r>
            <a:r>
              <a:rPr lang="de-DE" dirty="0" err="1"/>
              <a:t>subsidiaries</a:t>
            </a:r>
            <a:r>
              <a:rPr lang="de-DE" dirty="0"/>
              <a:t> in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 Apache Cassandra, Apache, Spark, </a:t>
            </a:r>
            <a:r>
              <a:rPr lang="de-DE" dirty="0" err="1"/>
              <a:t>and</a:t>
            </a:r>
            <a:r>
              <a:rPr lang="de-DE" dirty="0"/>
              <a:t> Cassandra </a:t>
            </a:r>
            <a:r>
              <a:rPr lang="de-DE" dirty="0" err="1"/>
              <a:t>are</a:t>
            </a:r>
            <a:r>
              <a:rPr lang="de-DE" dirty="0"/>
              <a:t> </a:t>
            </a:r>
            <a:r>
              <a:rPr lang="de-DE" dirty="0" err="1"/>
              <a:t>trademarks</a:t>
            </a:r>
            <a:r>
              <a:rPr lang="de-DE" dirty="0"/>
              <a:t> </a:t>
            </a:r>
            <a:r>
              <a:rPr lang="de-DE" dirty="0" err="1"/>
              <a:t>of</a:t>
            </a:r>
            <a:r>
              <a:rPr lang="de-DE" dirty="0"/>
              <a:t> </a:t>
            </a:r>
            <a:r>
              <a:rPr lang="de-DE" dirty="0" err="1"/>
              <a:t>the</a:t>
            </a:r>
            <a:r>
              <a:rPr lang="de-DE" dirty="0"/>
              <a:t> Apache Software </a:t>
            </a:r>
            <a:r>
              <a:rPr lang="de-DE" dirty="0" err="1"/>
              <a:t>Foundation</a:t>
            </a:r>
            <a:r>
              <a:rPr lang="de-DE" dirty="0"/>
              <a:t> </a:t>
            </a:r>
            <a:r>
              <a:rPr lang="de-DE" dirty="0" err="1"/>
              <a:t>or</a:t>
            </a:r>
            <a:r>
              <a:rPr lang="de-DE" dirty="0"/>
              <a:t> </a:t>
            </a:r>
            <a:r>
              <a:rPr lang="de-DE" dirty="0" err="1"/>
              <a:t>its</a:t>
            </a:r>
            <a:r>
              <a:rPr lang="de-DE" dirty="0"/>
              <a:t> </a:t>
            </a:r>
            <a:r>
              <a:rPr lang="de-DE" dirty="0" err="1"/>
              <a:t>subsidiaries</a:t>
            </a:r>
            <a:r>
              <a:rPr lang="de-DE" dirty="0"/>
              <a:t> in Canada,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a:t>
            </a:r>
            <a:endParaRPr lang="en-US" dirty="0"/>
          </a:p>
        </p:txBody>
      </p:sp>
      <p:sp>
        <p:nvSpPr>
          <p:cNvPr id="14" name="Slide Number Placeholder 13"/>
          <p:cNvSpPr>
            <a:spLocks noGrp="1"/>
          </p:cNvSpPr>
          <p:nvPr>
            <p:ph type="sldNum" sz="quarter" idx="12"/>
          </p:nvPr>
        </p:nvSpPr>
        <p:spPr/>
        <p:txBody>
          <a:bodyPr/>
          <a:lstStyle/>
          <a:p>
            <a:fld id="{5A6FB346-E907-314D-8DE1-ECD2B2B6AA1B}" type="slidenum">
              <a:rPr lang="en-US" smtClean="0"/>
              <a:pPr/>
              <a:t>‹#›</a:t>
            </a:fld>
            <a:endParaRPr lang="en-US"/>
          </a:p>
        </p:txBody>
      </p:sp>
    </p:spTree>
    <p:extLst>
      <p:ext uri="{BB962C8B-B14F-4D97-AF65-F5344CB8AC3E}">
        <p14:creationId xmlns:p14="http://schemas.microsoft.com/office/powerpoint/2010/main" val="36492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ue Section Header">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9"/>
            <a:ext cx="8229600" cy="6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Arial"/>
              <a:buNone/>
              <a:defRPr sz="3200" b="0"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1800"/>
            </a:lvl2pPr>
            <a:lvl3pPr lvl="2" indent="0" rtl="0">
              <a:spcBef>
                <a:spcPts val="0"/>
              </a:spcBef>
              <a:buSzPct val="100000"/>
              <a:buFont typeface="Arial"/>
              <a:buNone/>
              <a:defRPr sz="1800"/>
            </a:lvl3pPr>
            <a:lvl4pPr lvl="3" indent="0" rtl="0">
              <a:spcBef>
                <a:spcPts val="0"/>
              </a:spcBef>
              <a:buSzPct val="100000"/>
              <a:buFont typeface="Arial"/>
              <a:buNone/>
              <a:defRPr sz="1800"/>
            </a:lvl4pPr>
            <a:lvl5pPr lvl="4" indent="0" rtl="0">
              <a:spcBef>
                <a:spcPts val="0"/>
              </a:spcBef>
              <a:buSzPct val="100000"/>
              <a:buFont typeface="Arial"/>
              <a:buNone/>
              <a:defRPr sz="1800"/>
            </a:lvl5pPr>
            <a:lvl6pPr lvl="5" indent="0" rtl="0">
              <a:spcBef>
                <a:spcPts val="0"/>
              </a:spcBef>
              <a:buSzPct val="100000"/>
              <a:buFont typeface="Arial"/>
              <a:buNone/>
              <a:defRPr sz="1800"/>
            </a:lvl6pPr>
            <a:lvl7pPr lvl="6" indent="0" rtl="0">
              <a:spcBef>
                <a:spcPts val="0"/>
              </a:spcBef>
              <a:buSzPct val="100000"/>
              <a:buFont typeface="Arial"/>
              <a:buNone/>
              <a:defRPr sz="1800"/>
            </a:lvl7pPr>
            <a:lvl8pPr lvl="7" indent="0" rtl="0">
              <a:spcBef>
                <a:spcPts val="0"/>
              </a:spcBef>
              <a:buSzPct val="100000"/>
              <a:buFont typeface="Arial"/>
              <a:buNone/>
              <a:defRPr sz="1800"/>
            </a:lvl8pPr>
            <a:lvl9pPr lvl="8" indent="0" rtl="0">
              <a:spcBef>
                <a:spcPts val="0"/>
              </a:spcBef>
              <a:buSzPct val="100000"/>
              <a:buFont typeface="Arial"/>
              <a:buNone/>
              <a:defRPr sz="1800"/>
            </a:lvl9pPr>
          </a:lstStyle>
          <a:p>
            <a:endParaRPr/>
          </a:p>
        </p:txBody>
      </p:sp>
      <p:cxnSp>
        <p:nvCxnSpPr>
          <p:cNvPr id="504" name="Shape 504"/>
          <p:cNvCxnSpPr/>
          <p:nvPr/>
        </p:nvCxnSpPr>
        <p:spPr>
          <a:xfrm>
            <a:off x="457200" y="920750"/>
            <a:ext cx="8229600" cy="0"/>
          </a:xfrm>
          <a:prstGeom prst="straightConnector1">
            <a:avLst/>
          </a:prstGeom>
          <a:noFill/>
          <a:ln w="12700" cap="flat" cmpd="sng">
            <a:solidFill>
              <a:schemeClr val="accent1"/>
            </a:solidFill>
            <a:prstDash val="solid"/>
            <a:round/>
            <a:headEnd type="oval" w="sm" len="sm"/>
            <a:tailEnd type="oval" w="sm" len="sm"/>
          </a:ln>
        </p:spPr>
      </p:cxnSp>
      <p:sp>
        <p:nvSpPr>
          <p:cNvPr id="505" name="Shape 505"/>
          <p:cNvSpPr txBox="1">
            <a:spLocks noGrp="1"/>
          </p:cNvSpPr>
          <p:nvPr>
            <p:ph type="body" idx="1"/>
          </p:nvPr>
        </p:nvSpPr>
        <p:spPr>
          <a:xfrm>
            <a:off x="457200" y="1120775"/>
            <a:ext cx="8229600" cy="3517800"/>
          </a:xfrm>
          <a:prstGeom prst="rect">
            <a:avLst/>
          </a:prstGeom>
          <a:noFill/>
          <a:ln>
            <a:noFill/>
          </a:ln>
        </p:spPr>
        <p:txBody>
          <a:bodyPr wrap="square" lIns="91425" tIns="91425" rIns="91425" bIns="91425" anchor="t" anchorCtr="0"/>
          <a:lstStyle>
            <a:lvl1pPr marL="0" marR="0" lvl="0" indent="8889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0794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2pPr>
            <a:lvl3pPr marL="1142972" marR="0" lvl="2"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3pPr>
            <a:lvl4pPr marL="1600160" marR="0" lvl="3"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4pPr>
            <a:lvl5pPr marL="2057348" marR="0" lvl="4"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5pPr>
            <a:lvl6pPr marL="2514537"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6" name="Shape 506"/>
          <p:cNvSpPr txBox="1">
            <a:spLocks noGrp="1"/>
          </p:cNvSpPr>
          <p:nvPr>
            <p:ph type="ftr" idx="11"/>
          </p:nvPr>
        </p:nvSpPr>
        <p:spPr>
          <a:xfrm>
            <a:off x="317520" y="4784541"/>
            <a:ext cx="1371600" cy="274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a:p>
        </p:txBody>
      </p:sp>
      <p:sp>
        <p:nvSpPr>
          <p:cNvPr id="507" name="Shape 507"/>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indent="-9525">
              <a:buClr>
                <a:srgbClr val="BFBFBF"/>
              </a:buClr>
              <a:buSzPct val="25000"/>
            </a:pPr>
            <a:fld id="{00000000-1234-1234-1234-123412341234}" type="slidenum">
              <a:rPr lang="en" smtClean="0"/>
              <a:pPr indent="-9525">
                <a:buClr>
                  <a:srgbClr val="BFBFBF"/>
                </a:buClr>
                <a:buSzPct val="25000"/>
              </a:pPr>
              <a:t>‹#›</a:t>
            </a:fld>
            <a:endParaRPr lang="en"/>
          </a:p>
        </p:txBody>
      </p:sp>
      <p:sp>
        <p:nvSpPr>
          <p:cNvPr id="508" name="Shape 508"/>
          <p:cNvSpPr txBox="1">
            <a:spLocks noGrp="1"/>
          </p:cNvSpPr>
          <p:nvPr>
            <p:ph type="dt" idx="10"/>
          </p:nvPr>
        </p:nvSpPr>
        <p:spPr>
          <a:xfrm>
            <a:off x="1689120" y="4784541"/>
            <a:ext cx="762900" cy="2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3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Quote Style</a:t>
            </a:r>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br>
              <a:rPr lang="en-US" dirty="0"/>
            </a:br>
            <a:br>
              <a:rPr lang="en-US" dirty="0"/>
            </a:br>
            <a:r>
              <a:rPr lang="en-US" dirty="0"/>
              <a:t>—Source</a:t>
            </a:r>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768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1"/>
            <a:ext cx="3505200" cy="2743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dirty="0"/>
          </a:p>
        </p:txBody>
      </p:sp>
      <p:sp>
        <p:nvSpPr>
          <p:cNvPr id="39" name="Shape 39"/>
          <p:cNvSpPr txBox="1">
            <a:spLocks noGrp="1"/>
          </p:cNvSpPr>
          <p:nvPr>
            <p:ph type="sldNum" idx="12"/>
          </p:nvPr>
        </p:nvSpPr>
        <p:spPr>
          <a:xfrm>
            <a:off x="6767914" y="5002221"/>
            <a:ext cx="1981199" cy="274319"/>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20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ue Text and Chart Slide">
    <p:spTree>
      <p:nvGrpSpPr>
        <p:cNvPr id="1" name=""/>
        <p:cNvGrpSpPr/>
        <p:nvPr/>
      </p:nvGrpSpPr>
      <p:grpSpPr>
        <a:xfrm>
          <a:off x="0" y="0"/>
          <a:ext cx="0" cy="0"/>
          <a:chOff x="0" y="0"/>
          <a:chExt cx="0" cy="0"/>
        </a:xfrm>
      </p:grpSpPr>
      <p:sp>
        <p:nvSpPr>
          <p:cNvPr id="13" name="Rectangle 12"/>
          <p:cNvSpPr/>
          <p:nvPr userDrawn="1"/>
        </p:nvSpPr>
        <p:spPr>
          <a:xfrm>
            <a:off x="0" y="0"/>
            <a:ext cx="36576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14" name="Picture 13" descr="line-dot-pattern@2x.png"/>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a:stretch/>
        </p:blipFill>
        <p:spPr>
          <a:xfrm rot="10800000">
            <a:off x="1" y="1770171"/>
            <a:ext cx="3654126" cy="3373329"/>
          </a:xfrm>
          <a:prstGeom prst="rect">
            <a:avLst/>
          </a:prstGeom>
        </p:spPr>
      </p:pic>
      <p:cxnSp>
        <p:nvCxnSpPr>
          <p:cNvPr id="16" name="Straight Connector 15"/>
          <p:cNvCxnSpPr/>
          <p:nvPr userDrawn="1"/>
        </p:nvCxnSpPr>
        <p:spPr>
          <a:xfrm>
            <a:off x="457200" y="1657350"/>
            <a:ext cx="2743200" cy="0"/>
          </a:xfrm>
          <a:prstGeom prst="line">
            <a:avLst/>
          </a:prstGeom>
          <a:ln w="12700" cap="rnd"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5" hasCustomPrompt="1"/>
          </p:nvPr>
        </p:nvSpPr>
        <p:spPr>
          <a:xfrm>
            <a:off x="4114800" y="209550"/>
            <a:ext cx="4800600" cy="4428887"/>
          </a:xfrm>
          <a:prstGeom prst="rect">
            <a:avLst/>
          </a:prstGeom>
        </p:spPr>
        <p:txBody>
          <a:bodyPr/>
          <a:lstStyle>
            <a:lvl1pPr marL="342900" indent="-342900">
              <a:buClr>
                <a:schemeClr val="accent1"/>
              </a:buClr>
              <a:buFont typeface="Arial"/>
              <a:buChar char="•"/>
              <a:defRPr sz="1400" b="0" i="0">
                <a:solidFill>
                  <a:schemeClr val="tx1"/>
                </a:solidFill>
                <a:latin typeface="Arial" charset="0"/>
                <a:ea typeface="Arial" charset="0"/>
                <a:cs typeface="Arial" charset="0"/>
              </a:defRPr>
            </a:lvl1pPr>
            <a:lvl2pPr marL="742950" indent="-285750">
              <a:buClr>
                <a:schemeClr val="accent1"/>
              </a:buClr>
              <a:buFont typeface="Arial"/>
              <a:buChar char="•"/>
              <a:defRPr sz="1400" b="0" i="0">
                <a:solidFill>
                  <a:schemeClr val="tx1"/>
                </a:solidFill>
                <a:latin typeface="Arial" charset="0"/>
                <a:ea typeface="Arial" charset="0"/>
                <a:cs typeface="Arial" charset="0"/>
              </a:defRPr>
            </a:lvl2pPr>
            <a:lvl3pPr marL="1143000" indent="-228600">
              <a:buClr>
                <a:schemeClr val="accent1"/>
              </a:buClr>
              <a:buFont typeface="Arial"/>
              <a:buChar char="•"/>
              <a:defRPr sz="1400" b="0" i="0">
                <a:solidFill>
                  <a:schemeClr val="tx1"/>
                </a:solidFill>
                <a:latin typeface="Arial" charset="0"/>
                <a:ea typeface="Arial" charset="0"/>
                <a:cs typeface="Arial" charset="0"/>
              </a:defRPr>
            </a:lvl3pPr>
            <a:lvl4pPr marL="1600200" indent="-228600">
              <a:buClr>
                <a:schemeClr val="accent1"/>
              </a:buClr>
              <a:buFont typeface="Arial"/>
              <a:buChar char="•"/>
              <a:defRPr sz="1400" b="0" i="0">
                <a:solidFill>
                  <a:schemeClr val="tx1"/>
                </a:solidFill>
                <a:latin typeface="Arial" charset="0"/>
                <a:ea typeface="Arial" charset="0"/>
                <a:cs typeface="Arial" charset="0"/>
              </a:defRPr>
            </a:lvl4pPr>
            <a:lvl5pPr marL="2057400" indent="-228600">
              <a:buClr>
                <a:schemeClr val="accent1"/>
              </a:buClr>
              <a:buFont typeface="Arial"/>
              <a:buChar char="•"/>
              <a:defRPr sz="1400" b="0" i="0">
                <a:solidFill>
                  <a:schemeClr val="tx1"/>
                </a:solidFill>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6"/>
          </p:nvPr>
        </p:nvSpPr>
        <p:spPr/>
        <p:txBody>
          <a:bodyPr/>
          <a:lstStyle/>
          <a:p>
            <a:r>
              <a:rPr lang="de-DE"/>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7"/>
          </p:nvPr>
        </p:nvSpPr>
        <p:spPr/>
        <p:txBody>
          <a:bodyPr/>
          <a:lstStyle/>
          <a:p>
            <a:fld id="{5A6FB346-E907-314D-8DE1-ECD2B2B6AA1B}" type="slidenum">
              <a:rPr lang="en-US" smtClean="0"/>
              <a:pPr/>
              <a:t>‹#›</a:t>
            </a:fld>
            <a:endParaRPr lang="en-US"/>
          </a:p>
        </p:txBody>
      </p:sp>
      <p:sp>
        <p:nvSpPr>
          <p:cNvPr id="10" name="Text Placeholder 10"/>
          <p:cNvSpPr>
            <a:spLocks noGrp="1"/>
          </p:cNvSpPr>
          <p:nvPr>
            <p:ph type="body" sz="quarter" idx="13" hasCustomPrompt="1"/>
          </p:nvPr>
        </p:nvSpPr>
        <p:spPr>
          <a:xfrm>
            <a:off x="457200" y="209550"/>
            <a:ext cx="2743200" cy="1371600"/>
          </a:xfrm>
          <a:prstGeom prst="rect">
            <a:avLst/>
          </a:prstGeom>
        </p:spPr>
        <p:txBody>
          <a:bodyPr anchor="b" anchorCtr="0">
            <a:noAutofit/>
          </a:bodyPr>
          <a:lstStyle>
            <a:lvl1pPr marL="0" indent="0" algn="l">
              <a:lnSpc>
                <a:spcPct val="80000"/>
              </a:lnSpc>
              <a:buNone/>
              <a:defRPr sz="3600" b="0" i="0">
                <a:solidFill>
                  <a:schemeClr val="bg1"/>
                </a:solidFill>
                <a:latin typeface="Arial" charset="0"/>
                <a:ea typeface="Arial" charset="0"/>
                <a:cs typeface="Arial" charset="0"/>
              </a:defRPr>
            </a:lvl1pPr>
          </a:lstStyle>
          <a:p>
            <a:pPr lvl="0"/>
            <a:r>
              <a:rPr lang="en-US" dirty="0"/>
              <a:t>Click to edit Title text style</a:t>
            </a:r>
          </a:p>
        </p:txBody>
      </p:sp>
      <p:sp>
        <p:nvSpPr>
          <p:cNvPr id="11" name="Text Placeholder 14"/>
          <p:cNvSpPr>
            <a:spLocks noGrp="1"/>
          </p:cNvSpPr>
          <p:nvPr>
            <p:ph type="body" sz="quarter" idx="14" hasCustomPrompt="1"/>
          </p:nvPr>
        </p:nvSpPr>
        <p:spPr>
          <a:xfrm>
            <a:off x="457200" y="1809750"/>
            <a:ext cx="2743200" cy="914400"/>
          </a:xfrm>
          <a:prstGeom prst="rect">
            <a:avLst/>
          </a:prstGeom>
        </p:spPr>
        <p:txBody>
          <a:bodyPr/>
          <a:lstStyle>
            <a:lvl1pPr marL="0" indent="0">
              <a:buNone/>
              <a:defRPr sz="2000" b="0" i="0" baseline="0">
                <a:solidFill>
                  <a:schemeClr val="bg1"/>
                </a:solidFill>
                <a:latin typeface="Arial" charset="0"/>
                <a:ea typeface="Arial" charset="0"/>
                <a:cs typeface="Arial" charset="0"/>
              </a:defRPr>
            </a:lvl1pPr>
            <a:lvl2pPr>
              <a:defRPr b="0" i="0">
                <a:solidFill>
                  <a:schemeClr val="bg1"/>
                </a:solidFill>
                <a:latin typeface="Helvetica Neue"/>
                <a:cs typeface="Helvetica Neue"/>
              </a:defRPr>
            </a:lvl2pPr>
            <a:lvl3pPr>
              <a:defRPr b="0" i="0">
                <a:solidFill>
                  <a:schemeClr val="bg1"/>
                </a:solidFill>
                <a:latin typeface="Helvetica Neue"/>
                <a:cs typeface="Helvetica Neue"/>
              </a:defRPr>
            </a:lvl3pPr>
            <a:lvl4pPr>
              <a:defRPr b="0" i="0">
                <a:solidFill>
                  <a:schemeClr val="bg1"/>
                </a:solidFill>
                <a:latin typeface="Helvetica Neue"/>
                <a:cs typeface="Helvetica Neue"/>
              </a:defRPr>
            </a:lvl4pPr>
            <a:lvl5pPr>
              <a:defRPr b="0" i="0">
                <a:solidFill>
                  <a:schemeClr val="bg1"/>
                </a:solidFill>
                <a:latin typeface="Helvetica Neue"/>
                <a:cs typeface="Helvetica Neue"/>
              </a:defRPr>
            </a:lvl5pPr>
          </a:lstStyle>
          <a:p>
            <a:pPr lvl="0"/>
            <a:r>
              <a:rPr lang="en-US" dirty="0"/>
              <a:t>Click to edit Sub title text style</a:t>
            </a:r>
          </a:p>
        </p:txBody>
      </p:sp>
    </p:spTree>
    <p:extLst>
      <p:ext uri="{BB962C8B-B14F-4D97-AF65-F5344CB8AC3E}">
        <p14:creationId xmlns:p14="http://schemas.microsoft.com/office/powerpoint/2010/main" val="5895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35"/>
        <p:cNvGrpSpPr/>
        <p:nvPr/>
      </p:nvGrpSpPr>
      <p:grpSpPr>
        <a:xfrm>
          <a:off x="0" y="0"/>
          <a:ext cx="0" cy="0"/>
          <a:chOff x="0" y="0"/>
          <a:chExt cx="0" cy="0"/>
        </a:xfrm>
      </p:grpSpPr>
      <p:sp>
        <p:nvSpPr>
          <p:cNvPr id="236" name="Shape 236"/>
          <p:cNvSpPr/>
          <p:nvPr/>
        </p:nvSpPr>
        <p:spPr>
          <a:xfrm>
            <a:off x="0" y="0"/>
            <a:ext cx="9144000"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Calibri"/>
              <a:ea typeface="Calibri"/>
              <a:cs typeface="Calibri"/>
              <a:sym typeface="Calibri"/>
            </a:endParaRPr>
          </a:p>
        </p:txBody>
      </p:sp>
      <p:sp>
        <p:nvSpPr>
          <p:cNvPr id="237" name="Shape 237"/>
          <p:cNvSpPr txBox="1">
            <a:spLocks noGrp="1"/>
          </p:cNvSpPr>
          <p:nvPr>
            <p:ph type="title"/>
          </p:nvPr>
        </p:nvSpPr>
        <p:spPr>
          <a:xfrm>
            <a:off x="457200" y="205979"/>
            <a:ext cx="8229600" cy="6894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8" name="Shape 238"/>
          <p:cNvSpPr txBox="1">
            <a:spLocks noGrp="1"/>
          </p:cNvSpPr>
          <p:nvPr>
            <p:ph type="body" idx="1"/>
          </p:nvPr>
        </p:nvSpPr>
        <p:spPr>
          <a:xfrm>
            <a:off x="457200" y="2038350"/>
            <a:ext cx="8229600" cy="23622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39" name="Shape 239" descr="line-dot-pattern@2x.png"/>
          <p:cNvPicPr preferRelativeResize="0"/>
          <p:nvPr/>
        </p:nvPicPr>
        <p:blipFill rotWithShape="1">
          <a:blip r:embed="rId2">
            <a:alphaModFix/>
          </a:blip>
          <a:srcRect/>
          <a:stretch/>
        </p:blipFill>
        <p:spPr>
          <a:xfrm rot="-5400000">
            <a:off x="6933906" y="-1293501"/>
            <a:ext cx="908562" cy="3498774"/>
          </a:xfrm>
          <a:prstGeom prst="rect">
            <a:avLst/>
          </a:prstGeom>
          <a:noFill/>
          <a:ln>
            <a:noFill/>
          </a:ln>
        </p:spPr>
      </p:pic>
      <p:sp>
        <p:nvSpPr>
          <p:cNvPr id="240" name="Shape 240"/>
          <p:cNvSpPr txBox="1">
            <a:spLocks noGrp="1"/>
          </p:cNvSpPr>
          <p:nvPr>
            <p:ph type="body" idx="2"/>
          </p:nvPr>
        </p:nvSpPr>
        <p:spPr>
          <a:xfrm>
            <a:off x="457200" y="1123950"/>
            <a:ext cx="8229600" cy="762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accent1"/>
              </a:buClr>
              <a:buSzPts val="2000"/>
              <a:buFont typeface="Arial"/>
              <a:buNone/>
              <a:defRPr sz="2000" b="0" i="0" u="none" strike="noStrike" cap="none">
                <a:solidFill>
                  <a:schemeClr val="accent1"/>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Date Placeholder 12"/>
          <p:cNvSpPr>
            <a:spLocks noGrp="1"/>
          </p:cNvSpPr>
          <p:nvPr>
            <p:ph type="dt" sz="half" idx="10"/>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0"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1"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extLst>
      <p:ext uri="{BB962C8B-B14F-4D97-AF65-F5344CB8AC3E}">
        <p14:creationId xmlns:p14="http://schemas.microsoft.com/office/powerpoint/2010/main" val="11477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1">
  <p:cSld name="1_Title Slide 1">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2" name="Shape 162"/>
          <p:cNvSpPr txBox="1">
            <a:spLocks noGrp="1"/>
          </p:cNvSpPr>
          <p:nvPr>
            <p:ph type="body" idx="1"/>
          </p:nvPr>
        </p:nvSpPr>
        <p:spPr>
          <a:xfrm>
            <a:off x="457200" y="3015512"/>
            <a:ext cx="3409500" cy="118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title"/>
          </p:nvPr>
        </p:nvSpPr>
        <p:spPr>
          <a:xfrm>
            <a:off x="457200" y="1702021"/>
            <a:ext cx="3409500" cy="12990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lt1"/>
              </a:buClr>
              <a:buSzPts val="1400"/>
              <a:buFont typeface="Arial"/>
              <a:buNone/>
              <a:defRPr sz="3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4" name="Shape 164"/>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165" name="Shape 165"/>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6" name="Shape 1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5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xt Slide">
  <p:cSld name="2_Text Slide">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mt="3000"/>
          </a:blip>
          <a:srcRect/>
          <a:stretch/>
        </p:blipFill>
        <p:spPr>
          <a:xfrm rot="5400000">
            <a:off x="227748" y="2081119"/>
            <a:ext cx="2860272" cy="3264494"/>
          </a:xfrm>
          <a:prstGeom prst="rect">
            <a:avLst/>
          </a:prstGeom>
          <a:noFill/>
          <a:ln>
            <a:noFill/>
          </a:ln>
        </p:spPr>
      </p:pic>
      <p:sp>
        <p:nvSpPr>
          <p:cNvPr id="35" name="Shape 35"/>
          <p:cNvSpPr txBox="1">
            <a:spLocks noGrp="1"/>
          </p:cNvSpPr>
          <p:nvPr>
            <p:ph type="title"/>
          </p:nvPr>
        </p:nvSpPr>
        <p:spPr>
          <a:xfrm>
            <a:off x="457200" y="270472"/>
            <a:ext cx="8229600" cy="548100"/>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accent5"/>
              </a:buClr>
              <a:buSzPts val="2800"/>
              <a:buFont typeface="Arial"/>
              <a:buNone/>
              <a:defRPr sz="2800" b="0" i="0" u="none" strike="noStrike" cap="none">
                <a:solidFill>
                  <a:schemeClr val="accent5"/>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36" name="Shape 36"/>
          <p:cNvSpPr txBox="1">
            <a:spLocks noGrp="1"/>
          </p:cNvSpPr>
          <p:nvPr>
            <p:ph type="body" idx="1"/>
          </p:nvPr>
        </p:nvSpPr>
        <p:spPr>
          <a:xfrm>
            <a:off x="457200" y="1123949"/>
            <a:ext cx="8229600" cy="34770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7" name="Shape 37"/>
          <p:cNvPicPr preferRelativeResize="0"/>
          <p:nvPr/>
        </p:nvPicPr>
        <p:blipFill rotWithShape="1">
          <a:blip r:embed="rId3">
            <a:alphaModFix/>
          </a:blip>
          <a:srcRect/>
          <a:stretch/>
        </p:blipFill>
        <p:spPr>
          <a:xfrm>
            <a:off x="6617524" y="4709160"/>
            <a:ext cx="2496312" cy="402710"/>
          </a:xfrm>
          <a:prstGeom prst="rect">
            <a:avLst/>
          </a:prstGeom>
          <a:noFill/>
          <a:ln>
            <a:noFill/>
          </a:ln>
        </p:spPr>
      </p:pic>
      <p:sp>
        <p:nvSpPr>
          <p:cNvPr id="38" name="Shape 38"/>
          <p:cNvSpPr/>
          <p:nvPr/>
        </p:nvSpPr>
        <p:spPr>
          <a:xfrm>
            <a:off x="0" y="0"/>
            <a:ext cx="9144000" cy="66000"/>
          </a:xfrm>
          <a:prstGeom prst="rect">
            <a:avLst/>
          </a:prstGeom>
          <a:solidFill>
            <a:schemeClr val="accent5"/>
          </a:solidFill>
          <a:ln>
            <a:noFill/>
          </a:ln>
        </p:spPr>
        <p:txBody>
          <a:bodyPr spcFirstLastPara="1" wrap="square" lIns="91425" tIns="45700" rIns="91425" bIns="45700" anchor="ctr" anchorCtr="0">
            <a:noAutofit/>
          </a:bodyPr>
          <a:lstStyle/>
          <a:p>
            <a:pPr algn="ctr">
              <a:buSzPts val="1400"/>
            </a:pPr>
            <a:endParaRPr>
              <a:solidFill>
                <a:srgbClr val="FFFFFF"/>
              </a:solidFill>
            </a:endParaRPr>
          </a:p>
        </p:txBody>
      </p:sp>
      <p:sp>
        <p:nvSpPr>
          <p:cNvPr id="40" name="Shape 40"/>
          <p:cNvSpPr txBox="1">
            <a:spLocks noGrp="1"/>
          </p:cNvSpPr>
          <p:nvPr>
            <p:ph type="dt" idx="10"/>
          </p:nvPr>
        </p:nvSpPr>
        <p:spPr>
          <a:xfrm>
            <a:off x="347472" y="4790122"/>
            <a:ext cx="58368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sldNum" idx="12"/>
          </p:nvPr>
        </p:nvSpPr>
        <p:spPr>
          <a:xfrm>
            <a:off x="80683" y="4789169"/>
            <a:ext cx="3093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fld id="{00000000-1234-1234-1234-123412341234}" type="slidenum">
              <a:rPr lang="en-US"/>
              <a:pPr/>
              <a:t>‹#›</a:t>
            </a:fld>
            <a:endParaRPr/>
          </a:p>
        </p:txBody>
      </p:sp>
      <p:sp>
        <p:nvSpPr>
          <p:cNvPr id="42" name="Shape 42"/>
          <p:cNvSpPr txBox="1">
            <a:spLocks noGrp="1"/>
          </p:cNvSpPr>
          <p:nvPr>
            <p:ph type="ftr" idx="11"/>
          </p:nvPr>
        </p:nvSpPr>
        <p:spPr>
          <a:xfrm>
            <a:off x="4826235" y="4790122"/>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642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ue Text Slide">
    <p:spTree>
      <p:nvGrpSpPr>
        <p:cNvPr id="1" name=""/>
        <p:cNvGrpSpPr/>
        <p:nvPr/>
      </p:nvGrpSpPr>
      <p:grpSpPr>
        <a:xfrm>
          <a:off x="0" y="0"/>
          <a:ext cx="0" cy="0"/>
          <a:chOff x="0" y="0"/>
          <a:chExt cx="0" cy="0"/>
        </a:xfrm>
      </p:grpSpPr>
      <p:sp>
        <p:nvSpPr>
          <p:cNvPr id="8" name="Rectangle 7"/>
          <p:cNvSpPr/>
          <p:nvPr userDrawn="1"/>
        </p:nvSpPr>
        <p:spPr>
          <a:xfrm>
            <a:off x="0" y="0"/>
            <a:ext cx="9144000" cy="127555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endParaRPr>
          </a:p>
        </p:txBody>
      </p:sp>
      <p:sp>
        <p:nvSpPr>
          <p:cNvPr id="9" name="Title 1"/>
          <p:cNvSpPr>
            <a:spLocks noGrp="1"/>
          </p:cNvSpPr>
          <p:nvPr>
            <p:ph type="title" hasCustomPrompt="1"/>
          </p:nvPr>
        </p:nvSpPr>
        <p:spPr>
          <a:xfrm>
            <a:off x="457200" y="205979"/>
            <a:ext cx="8229600" cy="689371"/>
          </a:xfrm>
          <a:prstGeom prst="rect">
            <a:avLst/>
          </a:prstGeom>
        </p:spPr>
        <p:txBody>
          <a:bodyPr>
            <a:normAutofit/>
          </a:bodyPr>
          <a:lstStyle>
            <a:lvl1pPr algn="l">
              <a:defRPr sz="3200" b="0" i="0" baseline="0">
                <a:solidFill>
                  <a:schemeClr val="bg1"/>
                </a:solidFill>
                <a:latin typeface="Arial" charset="0"/>
                <a:ea typeface="Arial" charset="0"/>
                <a:cs typeface="Arial" charset="0"/>
              </a:defRPr>
            </a:lvl1pPr>
          </a:lstStyle>
          <a:p>
            <a:r>
              <a:rPr lang="en-US" dirty="0"/>
              <a:t>Click to edit Title text</a:t>
            </a:r>
          </a:p>
        </p:txBody>
      </p:sp>
      <p:sp>
        <p:nvSpPr>
          <p:cNvPr id="10" name="Content Placeholder 2"/>
          <p:cNvSpPr>
            <a:spLocks noGrp="1"/>
          </p:cNvSpPr>
          <p:nvPr>
            <p:ph idx="1" hasCustomPrompt="1"/>
          </p:nvPr>
        </p:nvSpPr>
        <p:spPr>
          <a:xfrm>
            <a:off x="457200" y="2038350"/>
            <a:ext cx="8229600" cy="2362200"/>
          </a:xfrm>
          <a:prstGeom prst="rect">
            <a:avLst/>
          </a:prstGeom>
        </p:spPr>
        <p:txBody>
          <a:bodyPr/>
          <a:lstStyle>
            <a:lvl1pPr marL="342900" indent="-342900">
              <a:buClr>
                <a:schemeClr val="accent1"/>
              </a:buClr>
              <a:buFont typeface="Arial"/>
              <a:buChar char="•"/>
              <a:defRPr sz="1400" b="0" i="0">
                <a:latin typeface="Arial" charset="0"/>
                <a:ea typeface="Arial" charset="0"/>
                <a:cs typeface="Arial" charset="0"/>
              </a:defRPr>
            </a:lvl1pPr>
            <a:lvl2pPr marL="742950" indent="-285750">
              <a:buClr>
                <a:schemeClr val="accent1"/>
              </a:buClr>
              <a:buFont typeface="Arial"/>
              <a:buChar char="•"/>
              <a:defRPr sz="1400" b="0" i="0">
                <a:latin typeface="Arial" charset="0"/>
                <a:ea typeface="Arial" charset="0"/>
                <a:cs typeface="Arial" charset="0"/>
              </a:defRPr>
            </a:lvl2pPr>
            <a:lvl3pPr marL="1143000" indent="-228600">
              <a:buClr>
                <a:schemeClr val="accent1"/>
              </a:buClr>
              <a:buFont typeface="Arial"/>
              <a:buChar char="•"/>
              <a:defRPr sz="1400" b="0" i="0">
                <a:latin typeface="Arial" charset="0"/>
                <a:ea typeface="Arial" charset="0"/>
                <a:cs typeface="Arial" charset="0"/>
              </a:defRPr>
            </a:lvl3pPr>
            <a:lvl4pPr marL="1600200" indent="-228600">
              <a:buClr>
                <a:schemeClr val="accent1"/>
              </a:buClr>
              <a:buFont typeface="Arial"/>
              <a:buChar char="•"/>
              <a:defRPr sz="1400" b="0" i="0">
                <a:latin typeface="Arial" charset="0"/>
                <a:ea typeface="Arial" charset="0"/>
                <a:cs typeface="Arial" charset="0"/>
              </a:defRPr>
            </a:lvl4pPr>
            <a:lvl5pPr marL="2057400" indent="-228600">
              <a:buClr>
                <a:schemeClr val="accent1"/>
              </a:buClr>
              <a:buFont typeface="Arial"/>
              <a:buChar char="•"/>
              <a:defRPr sz="1400" b="0" i="0">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line-dot-pattern@2x.pn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rot="16200000">
            <a:off x="6050034" y="-1818411"/>
            <a:ext cx="1275559" cy="4912373"/>
          </a:xfrm>
          <a:prstGeom prst="rect">
            <a:avLst/>
          </a:prstGeom>
        </p:spPr>
      </p:pic>
      <p:sp>
        <p:nvSpPr>
          <p:cNvPr id="15" name="Text Placeholder 9"/>
          <p:cNvSpPr>
            <a:spLocks noGrp="1"/>
          </p:cNvSpPr>
          <p:nvPr>
            <p:ph type="body" sz="quarter" idx="13" hasCustomPrompt="1"/>
          </p:nvPr>
        </p:nvSpPr>
        <p:spPr>
          <a:xfrm>
            <a:off x="457200" y="1123950"/>
            <a:ext cx="8229600" cy="762000"/>
          </a:xfrm>
          <a:prstGeom prst="rect">
            <a:avLst/>
          </a:prstGeom>
        </p:spPr>
        <p:txBody>
          <a:bodyPr/>
          <a:lstStyle>
            <a:lvl1pPr marL="0" indent="0">
              <a:buNone/>
              <a:defRPr sz="2800" b="0" i="0">
                <a:solidFill>
                  <a:schemeClr val="accent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Sub text style</a:t>
            </a:r>
          </a:p>
        </p:txBody>
      </p:sp>
      <p:sp>
        <p:nvSpPr>
          <p:cNvPr id="5" name="Footer Placeholder 4"/>
          <p:cNvSpPr>
            <a:spLocks noGrp="1"/>
          </p:cNvSpPr>
          <p:nvPr>
            <p:ph type="ftr" sz="quarter" idx="14"/>
          </p:nvPr>
        </p:nvSpPr>
        <p:spPr/>
        <p:txBody>
          <a:bodyPr/>
          <a:lstStyle/>
          <a:p>
            <a:r>
              <a:rPr lang="de-DE">
                <a:solidFill>
                  <a:prstClr val="white">
                    <a:lumMod val="75000"/>
                  </a:prstClr>
                </a:solidFill>
              </a:rPr>
              <a:t>© </a:t>
            </a:r>
            <a:r>
              <a:rPr lang="en-US">
                <a:solidFill>
                  <a:prstClr val="white">
                    <a:lumMod val="75000"/>
                  </a:prstClr>
                </a:solidFill>
              </a:rPr>
              <a:t>DataStax, All Rights Reserved.</a:t>
            </a:r>
            <a:endParaRPr lang="en-US" dirty="0">
              <a:solidFill>
                <a:prstClr val="white">
                  <a:lumMod val="75000"/>
                </a:prstClr>
              </a:solidFill>
            </a:endParaRPr>
          </a:p>
        </p:txBody>
      </p:sp>
      <p:sp>
        <p:nvSpPr>
          <p:cNvPr id="6" name="Slide Number Placeholder 5"/>
          <p:cNvSpPr>
            <a:spLocks noGrp="1"/>
          </p:cNvSpPr>
          <p:nvPr>
            <p:ph type="sldNum" sz="quarter" idx="15"/>
          </p:nvPr>
        </p:nvSpPr>
        <p:spPr/>
        <p:txBody>
          <a:bodyPr/>
          <a:lstStyle/>
          <a:p>
            <a:fld id="{5A6FB346-E907-314D-8DE1-ECD2B2B6AA1B}" type="slidenum">
              <a:rPr lang="en-US" smtClean="0">
                <a:solidFill>
                  <a:prstClr val="white">
                    <a:lumMod val="75000"/>
                  </a:prstClr>
                </a:solidFill>
              </a:rPr>
              <a:pPr/>
              <a:t>‹#›</a:t>
            </a:fld>
            <a:endParaRPr lang="en-US">
              <a:solidFill>
                <a:prstClr val="white">
                  <a:lumMod val="75000"/>
                </a:prstClr>
              </a:solidFill>
            </a:endParaRPr>
          </a:p>
        </p:txBody>
      </p:sp>
      <p:sp>
        <p:nvSpPr>
          <p:cNvPr id="12" name="Date Placeholder 3"/>
          <p:cNvSpPr>
            <a:spLocks noGrp="1"/>
          </p:cNvSpPr>
          <p:nvPr>
            <p:ph type="dt" sz="half" idx="2"/>
          </p:nvPr>
        </p:nvSpPr>
        <p:spPr>
          <a:xfrm>
            <a:off x="1689120" y="4784541"/>
            <a:ext cx="762767" cy="273844"/>
          </a:xfrm>
          <a:prstGeom prst="rect">
            <a:avLst/>
          </a:prstGeom>
        </p:spPr>
        <p:txBody>
          <a:bodyPr anchor="b"/>
          <a:lstStyle>
            <a:lvl1pPr>
              <a:defRPr sz="600">
                <a:solidFill>
                  <a:schemeClr val="bg1">
                    <a:lumMod val="75000"/>
                  </a:schemeClr>
                </a:solidFill>
                <a:latin typeface="Arial" charset="0"/>
                <a:ea typeface="Arial" charset="0"/>
                <a:cs typeface="Arial" charset="0"/>
              </a:defRPr>
            </a:lvl1pPr>
          </a:lstStyle>
          <a:p>
            <a:r>
              <a:rPr lang="en-US" dirty="0">
                <a:solidFill>
                  <a:prstClr val="white">
                    <a:lumMod val="75000"/>
                  </a:prstClr>
                </a:solidFill>
              </a:rPr>
              <a:t>Confidential</a:t>
            </a:r>
          </a:p>
        </p:txBody>
      </p:sp>
    </p:spTree>
    <p:extLst>
      <p:ext uri="{BB962C8B-B14F-4D97-AF65-F5344CB8AC3E}">
        <p14:creationId xmlns:p14="http://schemas.microsoft.com/office/powerpoint/2010/main" val="155379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457200" y="4769146"/>
            <a:ext cx="6864585"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7" name="Shape 74" descr="line-dot-pattern@2x.png"/>
          <p:cNvPicPr preferRelativeResize="0"/>
          <p:nvPr userDrawn="1"/>
        </p:nvPicPr>
        <p:blipFill rotWithShape="1">
          <a:blip r:embed="rId4" cstate="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endParaRPr lang="en-US"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tx1"/>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47472" y="4790122"/>
            <a:ext cx="7564863" cy="274637"/>
          </a:xfrm>
          <a:prstGeom prst="rect">
            <a:avLst/>
          </a:prstGeom>
        </p:spPr>
        <p:txBody>
          <a:bodyPr lIns="0" rIns="0" anchor="b"/>
          <a:lstStyle>
            <a:lvl1pPr algn="ctr">
              <a:defRPr kumimoji="0" lang="en-US" sz="600" kern="1200" spc="0" normalizeH="0" baseline="0">
                <a:ln>
                  <a:noFill/>
                </a:ln>
                <a:solidFill>
                  <a:schemeClr val="tx1"/>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5"/>
        <p:cNvGrpSpPr/>
        <p:nvPr/>
      </p:nvGrpSpPr>
      <p:grpSpPr>
        <a:xfrm>
          <a:off x="0" y="0"/>
          <a:ext cx="0" cy="0"/>
          <a:chOff x="0" y="0"/>
          <a:chExt cx="0" cy="0"/>
        </a:xfrm>
      </p:grpSpPr>
      <p:sp>
        <p:nvSpPr>
          <p:cNvPr id="26" name="Shape 26"/>
          <p:cNvSpPr/>
          <p:nvPr/>
        </p:nvSpPr>
        <p:spPr>
          <a:xfrm rot="10800000" flipH="1">
            <a:off x="-1" y="-6"/>
            <a:ext cx="9144001" cy="866491"/>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Shape 27"/>
          <p:cNvSpPr txBox="1">
            <a:spLocks noGrp="1"/>
          </p:cNvSpPr>
          <p:nvPr>
            <p:ph type="title"/>
          </p:nvPr>
        </p:nvSpPr>
        <p:spPr>
          <a:xfrm>
            <a:off x="457200" y="270472"/>
            <a:ext cx="6726195"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 name="Shape 28"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29" name="Shape 29"/>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 name="Shape 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17524" y="4709160"/>
            <a:ext cx="2496312" cy="402710"/>
          </a:xfrm>
          <a:prstGeom prst="rect">
            <a:avLst/>
          </a:prstGeom>
          <a:noFill/>
          <a:ln>
            <a:noFill/>
          </a:ln>
        </p:spPr>
      </p:pic>
      <p:pic>
        <p:nvPicPr>
          <p:cNvPr id="33" name="Shape 33"/>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505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Slide">
  <p:cSld name="1_Section Slide">
    <p:spTree>
      <p:nvGrpSpPr>
        <p:cNvPr id="1" name="Shape 9"/>
        <p:cNvGrpSpPr/>
        <p:nvPr/>
      </p:nvGrpSpPr>
      <p:grpSpPr>
        <a:xfrm>
          <a:off x="0" y="0"/>
          <a:ext cx="0" cy="0"/>
          <a:chOff x="0" y="0"/>
          <a:chExt cx="0" cy="0"/>
        </a:xfrm>
      </p:grpSpPr>
      <p:sp>
        <p:nvSpPr>
          <p:cNvPr id="10" name="Shape 10"/>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Shape 11"/>
          <p:cNvSpPr/>
          <p:nvPr/>
        </p:nvSpPr>
        <p:spPr>
          <a:xfrm rot="10800000" flipH="1">
            <a:off x="0" y="0"/>
            <a:ext cx="6858000" cy="3687580"/>
          </a:xfrm>
          <a:prstGeom prst="round1Rect">
            <a:avLst>
              <a:gd name="adj" fmla="val 27925"/>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 name="Shape 12" descr="line-dot-pattern@2x.png"/>
          <p:cNvPicPr preferRelativeResize="0"/>
          <p:nvPr/>
        </p:nvPicPr>
        <p:blipFill rotWithShape="1">
          <a:blip r:embed="rId2">
            <a:alphaModFix amt="25000"/>
          </a:blip>
          <a:srcRect/>
          <a:stretch/>
        </p:blipFill>
        <p:spPr>
          <a:xfrm>
            <a:off x="0" y="817418"/>
            <a:ext cx="5199810" cy="4326018"/>
          </a:xfrm>
          <a:prstGeom prst="rect">
            <a:avLst/>
          </a:prstGeom>
          <a:noFill/>
          <a:ln>
            <a:noFill/>
          </a:ln>
        </p:spPr>
      </p:pic>
      <p:sp>
        <p:nvSpPr>
          <p:cNvPr id="13" name="Shape 13"/>
          <p:cNvSpPr txBox="1">
            <a:spLocks noGrp="1"/>
          </p:cNvSpPr>
          <p:nvPr>
            <p:ph type="title"/>
          </p:nvPr>
        </p:nvSpPr>
        <p:spPr>
          <a:xfrm>
            <a:off x="457200" y="1656672"/>
            <a:ext cx="5584371" cy="1371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3600"/>
              <a:buFont typeface="Arial"/>
              <a:buNone/>
              <a:defRPr sz="36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 name="Shape 1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39215" y="4803191"/>
            <a:ext cx="2284327" cy="220639"/>
          </a:xfrm>
          <a:prstGeom prst="rect">
            <a:avLst/>
          </a:prstGeom>
          <a:noFill/>
          <a:ln>
            <a:noFill/>
          </a:ln>
        </p:spPr>
      </p:pic>
      <p:sp>
        <p:nvSpPr>
          <p:cNvPr id="18"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9"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81469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6"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7"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5" r:id="rId3"/>
    <p:sldLayoutId id="2147483696" r:id="rId4"/>
    <p:sldLayoutId id="2147483710" r:id="rId5"/>
    <p:sldLayoutId id="2147483705" r:id="rId6"/>
    <p:sldLayoutId id="2147483698" r:id="rId7"/>
    <p:sldLayoutId id="2147483711" r:id="rId8"/>
    <p:sldLayoutId id="2147483712" r:id="rId9"/>
    <p:sldLayoutId id="2147483717" r:id="rId10"/>
    <p:sldLayoutId id="2147483724" r:id="rId11"/>
    <p:sldLayoutId id="2147483728" r:id="rId12"/>
    <p:sldLayoutId id="2147483729" r:id="rId13"/>
    <p:sldLayoutId id="2147483730" r:id="rId14"/>
    <p:sldLayoutId id="2147483732" r:id="rId15"/>
    <p:sldLayoutId id="2147483733" r:id="rId16"/>
    <p:sldLayoutId id="2147483740" r:id="rId17"/>
    <p:sldLayoutId id="214748374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83764" y="1186120"/>
            <a:ext cx="3913094" cy="1524667"/>
          </a:xfrm>
          <a:prstGeom prst="rect">
            <a:avLst/>
          </a:prstGeom>
          <a:noFill/>
          <a:ln>
            <a:noFill/>
          </a:ln>
        </p:spPr>
        <p:txBody>
          <a:bodyPr spcFirstLastPara="1" wrap="square" lIns="0" tIns="91425" rIns="91425" bIns="91425" anchor="ctr" anchorCtr="0">
            <a:normAutofit fontScale="90000"/>
          </a:bodyPr>
          <a:lstStyle/>
          <a:p>
            <a:pPr lvl="0">
              <a:lnSpc>
                <a:spcPct val="100000"/>
              </a:lnSpc>
              <a:buSzPts val="3600"/>
            </a:pPr>
            <a:r>
              <a:rPr lang="en-US" sz="4900" dirty="0">
                <a:latin typeface="Calibri" panose="020F0502020204030204" pitchFamily="34" charset="0"/>
                <a:cs typeface="Calibri" panose="020F0502020204030204" pitchFamily="34" charset="0"/>
              </a:rPr>
              <a:t>DataStax</a:t>
            </a:r>
            <a:r>
              <a:rPr lang="en-US" dirty="0"/>
              <a:t> </a:t>
            </a:r>
            <a:br>
              <a:rPr lang="en-US" dirty="0"/>
            </a:br>
            <a:r>
              <a:rPr lang="en-US" dirty="0">
                <a:latin typeface="Calibri" panose="020F0502020204030204" pitchFamily="34" charset="0"/>
                <a:cs typeface="Calibri" panose="020F0502020204030204" pitchFamily="34" charset="0"/>
              </a:rPr>
              <a:t>… a technical overview</a:t>
            </a:r>
            <a:endParaRPr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193" name="Shape 193"/>
          <p:cNvSpPr txBox="1">
            <a:spLocks noGrp="1"/>
          </p:cNvSpPr>
          <p:nvPr>
            <p:ph type="sldNum" idx="12"/>
          </p:nvPr>
        </p:nvSpPr>
        <p:spPr>
          <a:xfrm>
            <a:off x="99060" y="4789170"/>
            <a:ext cx="289560" cy="274637"/>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
              <a:t>1</a:t>
            </a:fld>
            <a:endParaRPr/>
          </a:p>
        </p:txBody>
      </p:sp>
      <p:sp>
        <p:nvSpPr>
          <p:cNvPr id="194" name="Shape 194"/>
          <p:cNvSpPr txBox="1">
            <a:spLocks noGrp="1"/>
          </p:cNvSpPr>
          <p:nvPr>
            <p:ph type="dt" idx="10"/>
          </p:nvPr>
        </p:nvSpPr>
        <p:spPr>
          <a:xfrm>
            <a:off x="474791" y="4790122"/>
            <a:ext cx="2057400" cy="274637"/>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 DataStax, All Rights Reserved.</a:t>
            </a:r>
            <a:endParaRPr sz="600" b="0" i="0" u="none" strike="noStrike" cap="none">
              <a:solidFill>
                <a:schemeClr val="lt1"/>
              </a:solidFill>
              <a:latin typeface="Arial"/>
              <a:ea typeface="Arial"/>
              <a:cs typeface="Arial"/>
              <a:sym typeface="Arial"/>
            </a:endParaRPr>
          </a:p>
        </p:txBody>
      </p:sp>
      <p:sp>
        <p:nvSpPr>
          <p:cNvPr id="195" name="Shape 195"/>
          <p:cNvSpPr txBox="1">
            <a:spLocks noGrp="1"/>
          </p:cNvSpPr>
          <p:nvPr>
            <p:ph type="ftr" idx="11"/>
          </p:nvPr>
        </p:nvSpPr>
        <p:spPr>
          <a:xfrm>
            <a:off x="3028950" y="4789169"/>
            <a:ext cx="3086100" cy="274637"/>
          </a:xfrm>
          <a:prstGeom prst="rect">
            <a:avLst/>
          </a:prstGeom>
          <a:noFill/>
          <a:ln>
            <a:noFill/>
          </a:ln>
        </p:spPr>
        <p:txBody>
          <a:bodyPr spcFirstLastPara="1" wrap="square" lIns="0" tIns="45700" rIns="0" bIns="45700" anchor="b" anchorCtr="0">
            <a:noAutofit/>
          </a:bodyPr>
          <a:lstStyle/>
          <a:p>
            <a:pPr marL="0" marR="0" lvl="0" indent="0" algn="ctr"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Confidential</a:t>
            </a:r>
            <a:endParaRPr sz="600" b="0" i="0" u="none" strike="noStrike" cap="none">
              <a:solidFill>
                <a:schemeClr val="lt1"/>
              </a:solidFill>
              <a:latin typeface="Arial"/>
              <a:ea typeface="Arial"/>
              <a:cs typeface="Arial"/>
              <a:sym typeface="Arial"/>
            </a:endParaRPr>
          </a:p>
        </p:txBody>
      </p:sp>
      <p:sp>
        <p:nvSpPr>
          <p:cNvPr id="7" name="Date Placeholder 5">
            <a:extLst>
              <a:ext uri="{FF2B5EF4-FFF2-40B4-BE49-F238E27FC236}">
                <a16:creationId xmlns:a16="http://schemas.microsoft.com/office/drawing/2014/main" id="{D8DFEDD4-614C-467C-9DC0-B48AEE38DC64}"/>
              </a:ext>
            </a:extLst>
          </p:cNvPr>
          <p:cNvSpPr txBox="1">
            <a:spLocks/>
          </p:cNvSpPr>
          <p:nvPr/>
        </p:nvSpPr>
        <p:spPr>
          <a:xfrm>
            <a:off x="347472" y="4790122"/>
            <a:ext cx="58368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600" kern="1200" dirty="0">
                <a:solidFill>
                  <a:srgbClr val="BFBFBF"/>
                </a:solidFill>
                <a:latin typeface="Arial" charset="0"/>
                <a:cs typeface="Arial" charset="0"/>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sz="600" kern="1200" dirty="0">
              <a:solidFill>
                <a:srgbClr val="BFBFBF"/>
              </a:solidFill>
              <a:latin typeface="Arial" charset="0"/>
              <a:cs typeface="Arial" charset="0"/>
            </a:endParaRPr>
          </a:p>
        </p:txBody>
      </p:sp>
    </p:spTree>
    <p:extLst>
      <p:ext uri="{BB962C8B-B14F-4D97-AF65-F5344CB8AC3E}">
        <p14:creationId xmlns:p14="http://schemas.microsoft.com/office/powerpoint/2010/main" val="40144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Shape 1030"/>
          <p:cNvSpPr/>
          <p:nvPr/>
        </p:nvSpPr>
        <p:spPr>
          <a:xfrm>
            <a:off x="4572000" y="1272541"/>
            <a:ext cx="4572000" cy="2914199"/>
          </a:xfrm>
          <a:prstGeom prst="rect">
            <a:avLst/>
          </a:prstGeom>
          <a:solidFill>
            <a:srgbClr val="262847"/>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1031" name="Shape 1031"/>
          <p:cNvSpPr txBox="1">
            <a:spLocks noGrp="1"/>
          </p:cNvSpPr>
          <p:nvPr>
            <p:ph type="title"/>
          </p:nvPr>
        </p:nvSpPr>
        <p:spPr>
          <a:xfrm>
            <a:off x="457200" y="127828"/>
            <a:ext cx="8229600" cy="68940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lt1"/>
              </a:buClr>
              <a:buSzPct val="25000"/>
              <a:buFont typeface="Arial"/>
              <a:buNone/>
            </a:pPr>
            <a:r>
              <a:rPr lang="en-US" sz="2880" b="0" i="0" u="none" strike="noStrike" cap="none" dirty="0">
                <a:solidFill>
                  <a:schemeClr val="lt1"/>
                </a:solidFill>
                <a:latin typeface="Arial"/>
                <a:ea typeface="Arial"/>
                <a:cs typeface="Arial"/>
                <a:sym typeface="Arial"/>
              </a:rPr>
              <a:t>Supply chain optimization delivers</a:t>
            </a:r>
            <a:br>
              <a:rPr lang="en-US" sz="2880" b="0" i="0" u="none" strike="noStrike" cap="none" dirty="0">
                <a:solidFill>
                  <a:schemeClr val="lt1"/>
                </a:solidFill>
                <a:latin typeface="Arial"/>
                <a:ea typeface="Arial"/>
                <a:cs typeface="Arial"/>
                <a:sym typeface="Arial"/>
              </a:rPr>
            </a:br>
            <a:r>
              <a:rPr lang="en-US" sz="2880" b="0" i="0" u="none" strike="noStrike" cap="none" dirty="0">
                <a:solidFill>
                  <a:schemeClr val="lt1"/>
                </a:solidFill>
                <a:latin typeface="Arial"/>
                <a:ea typeface="Arial"/>
                <a:cs typeface="Arial"/>
                <a:sym typeface="Arial"/>
              </a:rPr>
              <a:t>profitability and scale.</a:t>
            </a:r>
          </a:p>
        </p:txBody>
      </p:sp>
      <p:sp>
        <p:nvSpPr>
          <p:cNvPr id="1033" name="Shape 1033"/>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10</a:t>
            </a:fld>
            <a:endParaRPr lang="en-US" sz="600" b="0" i="0" u="none" strike="noStrike" cap="none">
              <a:solidFill>
                <a:srgbClr val="BFBFBF"/>
              </a:solidFill>
              <a:latin typeface="Arial"/>
              <a:ea typeface="Arial"/>
              <a:cs typeface="Arial"/>
              <a:sym typeface="Arial"/>
            </a:endParaRPr>
          </a:p>
        </p:txBody>
      </p:sp>
      <p:sp>
        <p:nvSpPr>
          <p:cNvPr id="1034" name="Shape 1034"/>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marR="0" lvl="0" indent="0" algn="ctr" rtl="0">
              <a:lnSpc>
                <a:spcPct val="115000"/>
              </a:lnSpc>
              <a:spcBef>
                <a:spcPts val="0"/>
              </a:spcBef>
              <a:spcAft>
                <a:spcPts val="0"/>
              </a:spcAft>
              <a:buSzPct val="25000"/>
              <a:buNone/>
            </a:pPr>
            <a:r>
              <a:rPr lang="en-US" sz="2400">
                <a:solidFill>
                  <a:schemeClr val="lt1"/>
                </a:solidFill>
              </a:rPr>
              <a:t>Cisco</a:t>
            </a:r>
          </a:p>
        </p:txBody>
      </p:sp>
      <p:sp>
        <p:nvSpPr>
          <p:cNvPr id="1035" name="Shape 1035"/>
          <p:cNvSpPr txBox="1">
            <a:spLocks noGrp="1"/>
          </p:cNvSpPr>
          <p:nvPr>
            <p:ph type="body" idx="1"/>
          </p:nvPr>
        </p:nvSpPr>
        <p:spPr>
          <a:xfrm>
            <a:off x="464818" y="1272540"/>
            <a:ext cx="3997200" cy="29145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dk1"/>
              </a:buClr>
              <a:buSzPct val="25000"/>
              <a:buFont typeface="Arial"/>
              <a:buNone/>
            </a:pPr>
            <a:r>
              <a:rPr lang="en-US" sz="1600" b="0" i="1" u="none" strike="noStrike" cap="none">
                <a:solidFill>
                  <a:schemeClr val="accent1"/>
                </a:solidFill>
                <a:latin typeface="Arial"/>
                <a:ea typeface="Arial"/>
                <a:cs typeface="Arial"/>
                <a:sym typeface="Arial"/>
              </a:rPr>
              <a:t>The Cisco supply chain is highly diverse</a:t>
            </a:r>
            <a:br>
              <a:rPr lang="en-US" sz="1600" b="0" i="1" u="none" strike="noStrike" cap="none">
                <a:solidFill>
                  <a:schemeClr val="accent1"/>
                </a:solidFill>
                <a:latin typeface="Arial"/>
                <a:ea typeface="Arial"/>
                <a:cs typeface="Arial"/>
                <a:sym typeface="Arial"/>
              </a:rPr>
            </a:br>
            <a:r>
              <a:rPr lang="en-US" sz="1600" b="0" i="1" u="none" strike="noStrike" cap="none">
                <a:solidFill>
                  <a:schemeClr val="accent1"/>
                </a:solidFill>
                <a:latin typeface="Arial"/>
                <a:ea typeface="Arial"/>
                <a:cs typeface="Arial"/>
                <a:sym typeface="Arial"/>
              </a:rPr>
              <a:t>and global.</a:t>
            </a:r>
          </a:p>
          <a:p>
            <a:pPr marL="173037" marR="0" lvl="0" indent="-173037" algn="l" rtl="0">
              <a:spcBef>
                <a:spcPts val="600"/>
              </a:spcBef>
              <a:spcAft>
                <a:spcPts val="0"/>
              </a:spcAft>
              <a:buClr>
                <a:schemeClr val="accent1"/>
              </a:buClr>
              <a:buSzPct val="100000"/>
              <a:buFont typeface="Helvetica Neue"/>
              <a:buChar char="•"/>
            </a:pPr>
            <a:r>
              <a:rPr lang="en-US" sz="1200" b="1" i="0" u="none" strike="noStrike" cap="none">
                <a:solidFill>
                  <a:schemeClr val="accent1"/>
                </a:solidFill>
                <a:latin typeface="Arial"/>
                <a:ea typeface="Arial"/>
                <a:cs typeface="Arial"/>
                <a:sym typeface="Arial"/>
              </a:rPr>
              <a:t>Saving US$24m in material costs </a:t>
            </a:r>
            <a:r>
              <a:rPr lang="en-US" sz="1200" b="0" i="0" u="none" strike="noStrike" cap="none">
                <a:solidFill>
                  <a:schemeClr val="accent1"/>
                </a:solidFill>
                <a:latin typeface="Arial"/>
                <a:ea typeface="Arial"/>
                <a:cs typeface="Arial"/>
                <a:sym typeface="Arial"/>
              </a:rPr>
              <a:t>through automation of its interactions with its partners</a:t>
            </a:r>
            <a:br>
              <a:rPr lang="en-US" sz="1200" b="0" i="0" u="none" strike="noStrike" cap="none">
                <a:solidFill>
                  <a:schemeClr val="accent1"/>
                </a:solidFill>
                <a:latin typeface="Arial"/>
                <a:ea typeface="Arial"/>
                <a:cs typeface="Arial"/>
                <a:sym typeface="Arial"/>
              </a:rPr>
            </a:br>
            <a:r>
              <a:rPr lang="en-US" sz="1200" b="0" i="0" u="none" strike="noStrike" cap="none">
                <a:solidFill>
                  <a:schemeClr val="accent1"/>
                </a:solidFill>
                <a:latin typeface="Arial"/>
                <a:ea typeface="Arial"/>
                <a:cs typeface="Arial"/>
                <a:sym typeface="Arial"/>
              </a:rPr>
              <a:t>and suppliers.</a:t>
            </a:r>
          </a:p>
          <a:p>
            <a:pPr marL="173037" marR="0" lvl="0" indent="-173037" algn="l" rtl="0">
              <a:spcBef>
                <a:spcPts val="600"/>
              </a:spcBef>
              <a:spcAft>
                <a:spcPts val="0"/>
              </a:spcAft>
              <a:buClr>
                <a:schemeClr val="accent1"/>
              </a:buClr>
              <a:buSzPct val="100000"/>
              <a:buFont typeface="Helvetica Neue"/>
              <a:buChar char="•"/>
            </a:pPr>
            <a:r>
              <a:rPr lang="en-US" sz="1200" b="0" i="0" u="none" strike="noStrike" cap="none">
                <a:solidFill>
                  <a:schemeClr val="accent1"/>
                </a:solidFill>
                <a:latin typeface="Arial"/>
                <a:ea typeface="Arial"/>
                <a:cs typeface="Arial"/>
                <a:sym typeface="Arial"/>
              </a:rPr>
              <a:t>Processing ~100,000 orders per quarter while achieving a </a:t>
            </a:r>
            <a:r>
              <a:rPr lang="en-US" sz="1200" b="1" i="0" u="none" strike="noStrike" cap="none">
                <a:solidFill>
                  <a:schemeClr val="accent1"/>
                </a:solidFill>
                <a:latin typeface="Arial"/>
                <a:ea typeface="Arial"/>
                <a:cs typeface="Arial"/>
                <a:sym typeface="Arial"/>
              </a:rPr>
              <a:t>45% reduction in inventory.</a:t>
            </a:r>
          </a:p>
          <a:p>
            <a:pPr marL="573087" marR="0" lvl="1" indent="-166687" algn="l" rtl="0">
              <a:spcBef>
                <a:spcPts val="600"/>
              </a:spcBef>
              <a:spcAft>
                <a:spcPts val="0"/>
              </a:spcAft>
              <a:buClr>
                <a:schemeClr val="accent1"/>
              </a:buClr>
              <a:buSzPct val="100000"/>
              <a:buFont typeface="Helvetica Neue"/>
              <a:buChar char="–"/>
            </a:pPr>
            <a:r>
              <a:rPr lang="en-US" sz="1200" b="0" i="0" u="none" strike="noStrike" cap="none">
                <a:solidFill>
                  <a:srgbClr val="007A97"/>
                </a:solidFill>
                <a:latin typeface="Arial"/>
                <a:ea typeface="Arial"/>
                <a:cs typeface="Arial"/>
                <a:sym typeface="Arial"/>
              </a:rPr>
              <a:t>More than 300 product families</a:t>
            </a:r>
          </a:p>
          <a:p>
            <a:pPr marL="573087" marR="0" lvl="1" indent="-166687" algn="l" rtl="0">
              <a:spcBef>
                <a:spcPts val="600"/>
              </a:spcBef>
              <a:spcAft>
                <a:spcPts val="0"/>
              </a:spcAft>
              <a:buClr>
                <a:schemeClr val="accent1"/>
              </a:buClr>
              <a:buSzPct val="100000"/>
              <a:buFont typeface="Helvetica Neue"/>
              <a:buChar char="–"/>
            </a:pPr>
            <a:r>
              <a:rPr lang="en-US" sz="1200" b="0" i="0" u="none" strike="noStrike" cap="none">
                <a:solidFill>
                  <a:srgbClr val="007A97"/>
                </a:solidFill>
                <a:latin typeface="Arial"/>
                <a:ea typeface="Arial"/>
                <a:cs typeface="Arial"/>
                <a:sym typeface="Arial"/>
              </a:rPr>
              <a:t>1000+ suppliers and 15000+ users</a:t>
            </a:r>
          </a:p>
          <a:p>
            <a:pPr marL="573087" marR="0" lvl="1" indent="-166687" algn="l" rtl="0">
              <a:spcBef>
                <a:spcPts val="600"/>
              </a:spcBef>
              <a:buClr>
                <a:schemeClr val="accent1"/>
              </a:buClr>
              <a:buSzPct val="100000"/>
              <a:buFont typeface="Helvetica Neue"/>
              <a:buChar char="–"/>
            </a:pPr>
            <a:r>
              <a:rPr lang="en-US" sz="1200" b="0" i="0" u="none" strike="noStrike" cap="none">
                <a:solidFill>
                  <a:srgbClr val="007A97"/>
                </a:solidFill>
                <a:latin typeface="Arial"/>
                <a:ea typeface="Arial"/>
                <a:cs typeface="Arial"/>
                <a:sym typeface="Arial"/>
              </a:rPr>
              <a:t>Millions of annual shipments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06" y="1527804"/>
            <a:ext cx="4305789" cy="2403672"/>
          </a:xfrm>
          <a:prstGeom prst="rect">
            <a:avLst/>
          </a:prstGeom>
        </p:spPr>
      </p:pic>
    </p:spTree>
    <p:extLst>
      <p:ext uri="{BB962C8B-B14F-4D97-AF65-F5344CB8AC3E}">
        <p14:creationId xmlns:p14="http://schemas.microsoft.com/office/powerpoint/2010/main" val="4288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29"/>
        <p:cNvGrpSpPr/>
        <p:nvPr/>
      </p:nvGrpSpPr>
      <p:grpSpPr>
        <a:xfrm>
          <a:off x="0" y="0"/>
          <a:ext cx="0" cy="0"/>
          <a:chOff x="0" y="0"/>
          <a:chExt cx="0" cy="0"/>
        </a:xfrm>
      </p:grpSpPr>
      <p:sp>
        <p:nvSpPr>
          <p:cNvPr id="1031" name="Shape 1031"/>
          <p:cNvSpPr txBox="1">
            <a:spLocks noGrp="1"/>
          </p:cNvSpPr>
          <p:nvPr>
            <p:ph type="title"/>
          </p:nvPr>
        </p:nvSpPr>
        <p:spPr>
          <a:xfrm>
            <a:off x="457200" y="143459"/>
            <a:ext cx="8229600" cy="689400"/>
          </a:xfrm>
          <a:prstGeom prst="rect">
            <a:avLst/>
          </a:prstGeom>
          <a:noFill/>
          <a:ln>
            <a:noFill/>
          </a:ln>
        </p:spPr>
        <p:txBody>
          <a:bodyPr wrap="square" lIns="91425" tIns="45700" rIns="91425" bIns="45700" anchor="t" anchorCtr="0">
            <a:noAutofit/>
          </a:bodyPr>
          <a:lstStyle/>
          <a:p>
            <a:pPr lvl="0">
              <a:buSzPct val="25000"/>
            </a:pPr>
            <a:r>
              <a:rPr lang="en-US" sz="2880" dirty="0"/>
              <a:t>Processes 250M events per day</a:t>
            </a:r>
            <a:br>
              <a:rPr lang="en-US" sz="2880" dirty="0"/>
            </a:br>
            <a:r>
              <a:rPr lang="en-US" sz="2880" dirty="0"/>
              <a:t>for a real-time view.</a:t>
            </a:r>
          </a:p>
        </p:txBody>
      </p:sp>
      <p:sp>
        <p:nvSpPr>
          <p:cNvPr id="1033" name="Shape 1033"/>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11</a:t>
            </a:fld>
            <a:endParaRPr lang="en-US" sz="600" b="0" i="0" u="none" strike="noStrike" cap="none">
              <a:solidFill>
                <a:srgbClr val="BFBFBF"/>
              </a:solidFill>
              <a:latin typeface="Arial"/>
              <a:ea typeface="Arial"/>
              <a:cs typeface="Arial"/>
              <a:sym typeface="Arial"/>
            </a:endParaRPr>
          </a:p>
        </p:txBody>
      </p:sp>
      <p:sp>
        <p:nvSpPr>
          <p:cNvPr id="1034" name="Shape 1034"/>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marR="0" lvl="0" indent="0" algn="ctr" rtl="0">
              <a:lnSpc>
                <a:spcPct val="115000"/>
              </a:lnSpc>
              <a:spcBef>
                <a:spcPts val="0"/>
              </a:spcBef>
              <a:spcAft>
                <a:spcPts val="0"/>
              </a:spcAft>
              <a:buSzPct val="25000"/>
              <a:buNone/>
            </a:pPr>
            <a:r>
              <a:rPr lang="en-US" sz="2400">
                <a:solidFill>
                  <a:schemeClr val="lt1"/>
                </a:solidFill>
              </a:rPr>
              <a:t>USPS</a:t>
            </a:r>
          </a:p>
        </p:txBody>
      </p:sp>
      <p:sp>
        <p:nvSpPr>
          <p:cNvPr id="1035" name="Shape 1035"/>
          <p:cNvSpPr txBox="1">
            <a:spLocks noGrp="1"/>
          </p:cNvSpPr>
          <p:nvPr>
            <p:ph type="body" idx="1"/>
          </p:nvPr>
        </p:nvSpPr>
        <p:spPr>
          <a:xfrm>
            <a:off x="464818" y="1272540"/>
            <a:ext cx="3997200" cy="2914500"/>
          </a:xfrm>
          <a:prstGeom prst="rect">
            <a:avLst/>
          </a:prstGeom>
          <a:noFill/>
          <a:ln>
            <a:noFill/>
          </a:ln>
        </p:spPr>
        <p:txBody>
          <a:bodyPr wrap="square" lIns="91425" tIns="45700" rIns="91425" bIns="45700" anchor="ctr" anchorCtr="0">
            <a:noAutofit/>
          </a:bodyPr>
          <a:lstStyle/>
          <a:p>
            <a:pPr marL="0" lvl="0" indent="0">
              <a:spcBef>
                <a:spcPts val="0"/>
              </a:spcBef>
              <a:buClr>
                <a:schemeClr val="dk1"/>
              </a:buClr>
              <a:buSzPct val="25000"/>
              <a:buNone/>
            </a:pPr>
            <a:r>
              <a:rPr lang="en-US" sz="1600" i="1">
                <a:solidFill>
                  <a:schemeClr val="accent1"/>
                </a:solidFill>
              </a:rPr>
              <a:t>USPS is the single largest logistic entity</a:t>
            </a:r>
            <a:br>
              <a:rPr lang="en-US" sz="1600" i="1">
                <a:solidFill>
                  <a:schemeClr val="accent1"/>
                </a:solidFill>
              </a:rPr>
            </a:br>
            <a:r>
              <a:rPr lang="en-US" sz="1600" i="1">
                <a:solidFill>
                  <a:schemeClr val="accent1"/>
                </a:solidFill>
              </a:rPr>
              <a:t>in the US.</a:t>
            </a:r>
          </a:p>
          <a:p>
            <a:pPr marL="173038" lvl="0" indent="-173038">
              <a:spcBef>
                <a:spcPts val="600"/>
              </a:spcBef>
              <a:buClr>
                <a:srgbClr val="007A97"/>
              </a:buClr>
              <a:buFont typeface="Helvetica Neue"/>
              <a:buChar char="•"/>
            </a:pPr>
            <a:r>
              <a:rPr lang="en" sz="1200" b="1">
                <a:solidFill>
                  <a:srgbClr val="007A97"/>
                </a:solidFill>
              </a:rPr>
              <a:t>Powering geo-spatial, real time view </a:t>
            </a:r>
            <a:r>
              <a:rPr lang="en" sz="1200">
                <a:solidFill>
                  <a:srgbClr val="007A97"/>
                </a:solidFill>
              </a:rPr>
              <a:t>of USPS’s entire fleet and mail assets to enrich customer experience and deliver millions of dollars in savings.</a:t>
            </a:r>
          </a:p>
          <a:p>
            <a:pPr marL="173038" lvl="0" indent="-173038">
              <a:spcBef>
                <a:spcPts val="600"/>
              </a:spcBef>
              <a:buClr>
                <a:srgbClr val="007A97"/>
              </a:buClr>
              <a:buFont typeface="Helvetica Neue"/>
              <a:buChar char="•"/>
            </a:pPr>
            <a:r>
              <a:rPr lang="en" sz="1200">
                <a:solidFill>
                  <a:srgbClr val="007A97"/>
                </a:solidFill>
              </a:rPr>
              <a:t>Enables USPS to inform commercial mail clients exactly when their content is delivered and </a:t>
            </a:r>
            <a:r>
              <a:rPr lang="en" sz="1200" b="1">
                <a:solidFill>
                  <a:srgbClr val="007A97"/>
                </a:solidFill>
              </a:rPr>
              <a:t>align personalized advertising campaigns </a:t>
            </a:r>
            <a:r>
              <a:rPr lang="en" sz="1200">
                <a:solidFill>
                  <a:srgbClr val="007A97"/>
                </a:solidFill>
              </a:rPr>
              <a:t>around it</a:t>
            </a:r>
          </a:p>
          <a:p>
            <a:pPr marL="573088" lvl="1" indent="-166687">
              <a:spcBef>
                <a:spcPts val="600"/>
              </a:spcBef>
              <a:buClr>
                <a:srgbClr val="007A97"/>
              </a:buClr>
              <a:buFont typeface="Helvetica Neue"/>
              <a:buChar char="–"/>
            </a:pPr>
            <a:r>
              <a:rPr lang="en" sz="1200">
                <a:solidFill>
                  <a:srgbClr val="007A97"/>
                </a:solidFill>
              </a:rPr>
              <a:t>Delivers over 500 million mailpieces each day</a:t>
            </a:r>
          </a:p>
          <a:p>
            <a:pPr marL="573088" lvl="1" indent="-166687">
              <a:spcBef>
                <a:spcPts val="600"/>
              </a:spcBef>
              <a:buClr>
                <a:srgbClr val="007A97"/>
              </a:buClr>
              <a:buFont typeface="Helvetica Neue"/>
              <a:buChar char="–"/>
            </a:pPr>
            <a:r>
              <a:rPr lang="en" sz="1200">
                <a:solidFill>
                  <a:srgbClr val="007A97"/>
                </a:solidFill>
              </a:rPr>
              <a:t>200,000+ vehicles on road each day</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904" t="16604" r="4779"/>
          <a:stretch/>
        </p:blipFill>
        <p:spPr>
          <a:xfrm>
            <a:off x="4573373" y="1272540"/>
            <a:ext cx="4571998" cy="2914149"/>
          </a:xfrm>
          <a:prstGeom prst="rect">
            <a:avLst/>
          </a:prstGeom>
        </p:spPr>
      </p:pic>
    </p:spTree>
    <p:extLst>
      <p:ext uri="{BB962C8B-B14F-4D97-AF65-F5344CB8AC3E}">
        <p14:creationId xmlns:p14="http://schemas.microsoft.com/office/powerpoint/2010/main" val="149755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67"/>
        <p:cNvGrpSpPr/>
        <p:nvPr/>
      </p:nvGrpSpPr>
      <p:grpSpPr>
        <a:xfrm>
          <a:off x="0" y="0"/>
          <a:ext cx="0" cy="0"/>
          <a:chOff x="0" y="0"/>
          <a:chExt cx="0" cy="0"/>
        </a:xfrm>
      </p:grpSpPr>
      <p:sp>
        <p:nvSpPr>
          <p:cNvPr id="1068" name="Shape 1068"/>
          <p:cNvSpPr txBox="1">
            <a:spLocks noGrp="1"/>
          </p:cNvSpPr>
          <p:nvPr>
            <p:ph type="title"/>
          </p:nvPr>
        </p:nvSpPr>
        <p:spPr>
          <a:xfrm>
            <a:off x="464818" y="106884"/>
            <a:ext cx="8229600" cy="689400"/>
          </a:xfrm>
          <a:prstGeom prst="rect">
            <a:avLst/>
          </a:prstGeom>
          <a:noFill/>
          <a:ln>
            <a:noFill/>
          </a:ln>
        </p:spPr>
        <p:txBody>
          <a:bodyPr wrap="square" lIns="91425" tIns="45700" rIns="91425" bIns="45700" anchor="t" anchorCtr="0">
            <a:noAutofit/>
          </a:bodyPr>
          <a:lstStyle/>
          <a:p>
            <a:pPr marL="0" marR="0" lvl="0" indent="-69850" algn="l" rtl="0">
              <a:spcBef>
                <a:spcPts val="0"/>
              </a:spcBef>
              <a:buClr>
                <a:schemeClr val="dk1"/>
              </a:buClr>
              <a:buSzPct val="37931"/>
              <a:buFont typeface="Arial"/>
              <a:buNone/>
            </a:pPr>
            <a:r>
              <a:rPr lang="en-US" sz="2880" dirty="0"/>
              <a:t>With 500 million components:</a:t>
            </a:r>
            <a:br>
              <a:rPr lang="en-US" sz="2880" dirty="0"/>
            </a:br>
            <a:r>
              <a:rPr lang="en-US" sz="2880" dirty="0"/>
              <a:t>converting data to value.</a:t>
            </a:r>
            <a:br>
              <a:rPr lang="en-US" sz="2880" dirty="0"/>
            </a:br>
            <a:endParaRPr sz="2880" dirty="0"/>
          </a:p>
        </p:txBody>
      </p:sp>
      <p:sp>
        <p:nvSpPr>
          <p:cNvPr id="1070" name="Shape 1070"/>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12</a:t>
            </a:fld>
            <a:endParaRPr lang="en-US" sz="600" b="0" i="0" u="none" strike="noStrike" cap="none">
              <a:solidFill>
                <a:srgbClr val="BFBFBF"/>
              </a:solidFill>
              <a:latin typeface="Arial"/>
              <a:ea typeface="Arial"/>
              <a:cs typeface="Arial"/>
              <a:sym typeface="Arial"/>
            </a:endParaRPr>
          </a:p>
        </p:txBody>
      </p:sp>
      <p:sp>
        <p:nvSpPr>
          <p:cNvPr id="1071" name="Shape 1071"/>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marR="0" lvl="0" indent="0" algn="ctr" rtl="0">
              <a:lnSpc>
                <a:spcPct val="115000"/>
              </a:lnSpc>
              <a:spcBef>
                <a:spcPts val="0"/>
              </a:spcBef>
              <a:buSzPct val="25000"/>
              <a:buNone/>
            </a:pPr>
            <a:r>
              <a:rPr lang="en-US" sz="2400">
                <a:solidFill>
                  <a:schemeClr val="lt1"/>
                </a:solidFill>
              </a:rPr>
              <a:t>IHS Markit</a:t>
            </a:r>
          </a:p>
        </p:txBody>
      </p:sp>
      <p:sp>
        <p:nvSpPr>
          <p:cNvPr id="1072" name="Shape 1072"/>
          <p:cNvSpPr txBox="1">
            <a:spLocks noGrp="1"/>
          </p:cNvSpPr>
          <p:nvPr>
            <p:ph type="body" idx="1"/>
          </p:nvPr>
        </p:nvSpPr>
        <p:spPr>
          <a:xfrm>
            <a:off x="464817" y="1272540"/>
            <a:ext cx="4193809" cy="2914500"/>
          </a:xfrm>
          <a:prstGeom prst="rect">
            <a:avLst/>
          </a:prstGeom>
          <a:noFill/>
          <a:ln>
            <a:noFill/>
          </a:ln>
        </p:spPr>
        <p:txBody>
          <a:bodyPr wrap="square" lIns="91425" tIns="45700" rIns="91425" bIns="45700" anchor="ctr" anchorCtr="0">
            <a:noAutofit/>
          </a:bodyPr>
          <a:lstStyle/>
          <a:p>
            <a:pPr marL="0" marR="0" lvl="0" indent="-69850" algn="l" rtl="0">
              <a:spcBef>
                <a:spcPts val="0"/>
              </a:spcBef>
              <a:spcAft>
                <a:spcPts val="0"/>
              </a:spcAft>
              <a:buClr>
                <a:schemeClr val="dk1"/>
              </a:buClr>
              <a:buSzPct val="68750"/>
              <a:buFont typeface="Arial"/>
              <a:buNone/>
            </a:pPr>
            <a:r>
              <a:rPr lang="en-US" sz="1600" i="1">
                <a:solidFill>
                  <a:schemeClr val="accent1"/>
                </a:solidFill>
              </a:rPr>
              <a:t>IHS Markit can keep the Parts Content Factory humming, while its customers can find the parts—and the insights—they need.</a:t>
            </a:r>
          </a:p>
          <a:p>
            <a:pPr marL="173037" marR="0" lvl="0" indent="-173037" algn="l" rtl="0">
              <a:lnSpc>
                <a:spcPct val="100000"/>
              </a:lnSpc>
              <a:spcBef>
                <a:spcPts val="900"/>
              </a:spcBef>
              <a:spcAft>
                <a:spcPts val="0"/>
              </a:spcAft>
              <a:buClr>
                <a:srgbClr val="007A97"/>
              </a:buClr>
              <a:buSzPct val="100000"/>
              <a:buFont typeface="Helvetica Neue"/>
              <a:buChar char="•"/>
            </a:pPr>
            <a:r>
              <a:rPr lang="en-US" sz="1200">
                <a:solidFill>
                  <a:schemeClr val="accent1"/>
                </a:solidFill>
              </a:rPr>
              <a:t>IHS Markit provides insight and services to Fortune 500 enterprises across business lines that include </a:t>
            </a:r>
            <a:r>
              <a:rPr lang="en-US" sz="1200" b="1">
                <a:solidFill>
                  <a:schemeClr val="accent1"/>
                </a:solidFill>
              </a:rPr>
              <a:t>aerospace, automotive, energy, and technology</a:t>
            </a:r>
            <a:r>
              <a:rPr lang="en-US" sz="1200">
                <a:solidFill>
                  <a:schemeClr val="accent1"/>
                </a:solidFill>
              </a:rPr>
              <a:t>.</a:t>
            </a:r>
          </a:p>
          <a:p>
            <a:pPr marL="173037" marR="0" lvl="0" indent="-173037" algn="l" rtl="0">
              <a:lnSpc>
                <a:spcPct val="100000"/>
              </a:lnSpc>
              <a:spcBef>
                <a:spcPts val="900"/>
              </a:spcBef>
              <a:spcAft>
                <a:spcPts val="0"/>
              </a:spcAft>
              <a:buClr>
                <a:schemeClr val="accent1"/>
              </a:buClr>
              <a:buSzPct val="100000"/>
              <a:buFont typeface="Helvetica Neue"/>
              <a:buChar char="•"/>
            </a:pPr>
            <a:r>
              <a:rPr lang="en-US" sz="1200">
                <a:solidFill>
                  <a:schemeClr val="accent1"/>
                </a:solidFill>
              </a:rPr>
              <a:t>Delivering the true power of The New Intelligence to 50,000 customers in over 140 countries, </a:t>
            </a:r>
            <a:r>
              <a:rPr lang="en-US" sz="1200" b="1">
                <a:solidFill>
                  <a:schemeClr val="accent1"/>
                </a:solidFill>
              </a:rPr>
              <a:t>94 of the 100 </a:t>
            </a:r>
            <a:r>
              <a:rPr lang="en-US" sz="1200">
                <a:solidFill>
                  <a:schemeClr val="accent1"/>
                </a:solidFill>
              </a:rPr>
              <a:t>largest U.S. corporations.</a:t>
            </a:r>
          </a:p>
          <a:p>
            <a:pPr marL="173037" marR="0" lvl="0" indent="-173037" algn="l" rtl="0">
              <a:lnSpc>
                <a:spcPct val="100000"/>
              </a:lnSpc>
              <a:spcBef>
                <a:spcPts val="900"/>
              </a:spcBef>
              <a:spcAft>
                <a:spcPts val="0"/>
              </a:spcAft>
              <a:buClr>
                <a:schemeClr val="accent1"/>
              </a:buClr>
              <a:buSzPct val="100000"/>
              <a:buFont typeface="Helvetica Neue"/>
              <a:buChar char="•"/>
            </a:pPr>
            <a:r>
              <a:rPr lang="en-US" sz="1200">
                <a:solidFill>
                  <a:schemeClr val="accent1"/>
                </a:solidFill>
              </a:rPr>
              <a:t>DataStax provides the </a:t>
            </a:r>
            <a:r>
              <a:rPr lang="en-US" sz="1200" b="1">
                <a:solidFill>
                  <a:schemeClr val="accent1"/>
                </a:solidFill>
              </a:rPr>
              <a:t>flexibility, high performance, and scalability</a:t>
            </a:r>
            <a:r>
              <a:rPr lang="en-US" sz="1200">
                <a:solidFill>
                  <a:schemeClr val="accent1"/>
                </a:solidFill>
              </a:rPr>
              <a:t> that the company needed.</a:t>
            </a:r>
          </a:p>
        </p:txBody>
      </p:sp>
      <p:pic>
        <p:nvPicPr>
          <p:cNvPr id="1073" name="Shape 1073"/>
          <p:cNvPicPr preferRelativeResize="0"/>
          <p:nvPr/>
        </p:nvPicPr>
        <p:blipFill rotWithShape="1">
          <a:blip r:embed="rId3">
            <a:alphaModFix/>
            <a:duotone>
              <a:schemeClr val="accent4">
                <a:shade val="45000"/>
                <a:satMod val="135000"/>
              </a:schemeClr>
              <a:prstClr val="white"/>
            </a:duotone>
          </a:blip>
          <a:srcRect t="31276"/>
          <a:stretch/>
        </p:blipFill>
        <p:spPr>
          <a:xfrm>
            <a:off x="4577982" y="1272546"/>
            <a:ext cx="4566018" cy="1772105"/>
          </a:xfrm>
          <a:prstGeom prst="rect">
            <a:avLst/>
          </a:prstGeom>
          <a:noFill/>
          <a:ln>
            <a:noFill/>
          </a:ln>
        </p:spPr>
      </p:pic>
      <p:pic>
        <p:nvPicPr>
          <p:cNvPr id="1074" name="Shape 1074"/>
          <p:cNvPicPr preferRelativeResize="0"/>
          <p:nvPr/>
        </p:nvPicPr>
        <p:blipFill rotWithShape="1">
          <a:blip r:embed="rId4">
            <a:alphaModFix/>
          </a:blip>
          <a:srcRect t="14204" b="14233"/>
          <a:stretch/>
        </p:blipFill>
        <p:spPr>
          <a:xfrm>
            <a:off x="4577486" y="2341266"/>
            <a:ext cx="4566514" cy="1845433"/>
          </a:xfrm>
          <a:prstGeom prst="rect">
            <a:avLst/>
          </a:prstGeom>
          <a:noFill/>
          <a:ln>
            <a:noFill/>
          </a:ln>
        </p:spPr>
      </p:pic>
    </p:spTree>
    <p:extLst>
      <p:ext uri="{BB962C8B-B14F-4D97-AF65-F5344CB8AC3E}">
        <p14:creationId xmlns:p14="http://schemas.microsoft.com/office/powerpoint/2010/main" val="89638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67"/>
        <p:cNvGrpSpPr/>
        <p:nvPr/>
      </p:nvGrpSpPr>
      <p:grpSpPr>
        <a:xfrm>
          <a:off x="0" y="0"/>
          <a:ext cx="0" cy="0"/>
          <a:chOff x="0" y="0"/>
          <a:chExt cx="0" cy="0"/>
        </a:xfrm>
      </p:grpSpPr>
      <p:sp>
        <p:nvSpPr>
          <p:cNvPr id="1068" name="Shape 1068"/>
          <p:cNvSpPr txBox="1">
            <a:spLocks noGrp="1"/>
          </p:cNvSpPr>
          <p:nvPr>
            <p:ph type="title"/>
          </p:nvPr>
        </p:nvSpPr>
        <p:spPr>
          <a:xfrm>
            <a:off x="464818" y="130329"/>
            <a:ext cx="8229600" cy="689400"/>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80" dirty="0"/>
              <a:t>Servicing 42 million customers with</a:t>
            </a:r>
            <a:br>
              <a:rPr lang="en-US" sz="2880" dirty="0"/>
            </a:br>
            <a:r>
              <a:rPr lang="en-US" sz="2880" dirty="0"/>
              <a:t>the One Intuit ecosystem.</a:t>
            </a:r>
            <a:endParaRPr sz="2880" dirty="0"/>
          </a:p>
        </p:txBody>
      </p:sp>
      <p:sp>
        <p:nvSpPr>
          <p:cNvPr id="1070" name="Shape 1070"/>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13</a:t>
            </a:fld>
            <a:endParaRPr lang="en-US" sz="600" b="0" i="0" u="none" strike="noStrike" cap="none">
              <a:solidFill>
                <a:srgbClr val="BFBFBF"/>
              </a:solidFill>
              <a:latin typeface="Arial"/>
              <a:ea typeface="Arial"/>
              <a:cs typeface="Arial"/>
              <a:sym typeface="Arial"/>
            </a:endParaRPr>
          </a:p>
        </p:txBody>
      </p:sp>
      <p:sp>
        <p:nvSpPr>
          <p:cNvPr id="1072" name="Shape 1072"/>
          <p:cNvSpPr txBox="1">
            <a:spLocks noGrp="1"/>
          </p:cNvSpPr>
          <p:nvPr>
            <p:ph type="body" idx="1"/>
          </p:nvPr>
        </p:nvSpPr>
        <p:spPr>
          <a:xfrm>
            <a:off x="464817" y="1272540"/>
            <a:ext cx="3855974" cy="2914500"/>
          </a:xfrm>
          <a:prstGeom prst="rect">
            <a:avLst/>
          </a:prstGeom>
          <a:noFill/>
          <a:ln>
            <a:noFill/>
          </a:ln>
        </p:spPr>
        <p:txBody>
          <a:bodyPr wrap="square" lIns="91425" tIns="45700" rIns="91425" bIns="45700" anchor="ctr" anchorCtr="0">
            <a:noAutofit/>
          </a:bodyPr>
          <a:lstStyle/>
          <a:p>
            <a:pPr marL="0" lvl="0" indent="-69850">
              <a:spcBef>
                <a:spcPts val="0"/>
              </a:spcBef>
              <a:buClr>
                <a:schemeClr val="dk1"/>
              </a:buClr>
              <a:buSzPct val="68750"/>
              <a:buNone/>
            </a:pPr>
            <a:r>
              <a:rPr lang="en-US" sz="1600" i="1">
                <a:solidFill>
                  <a:schemeClr val="accent1"/>
                </a:solidFill>
              </a:rPr>
              <a:t>Applying data from many to help one to grow their customers’ collective power. </a:t>
            </a:r>
          </a:p>
          <a:p>
            <a:pPr marL="173037" lvl="0" indent="-173037">
              <a:spcBef>
                <a:spcPts val="600"/>
              </a:spcBef>
              <a:buClr>
                <a:srgbClr val="007A97"/>
              </a:buClr>
              <a:buFont typeface="Helvetica Neue"/>
              <a:buChar char="•"/>
            </a:pPr>
            <a:r>
              <a:rPr lang="en-US" sz="1200">
                <a:solidFill>
                  <a:schemeClr val="accent1"/>
                </a:solidFill>
              </a:rPr>
              <a:t>More customers means </a:t>
            </a:r>
            <a:r>
              <a:rPr lang="en-US" sz="1200" b="1">
                <a:solidFill>
                  <a:schemeClr val="accent1"/>
                </a:solidFill>
              </a:rPr>
              <a:t>more data</a:t>
            </a:r>
            <a:r>
              <a:rPr lang="en-US" sz="1200">
                <a:solidFill>
                  <a:schemeClr val="accent1"/>
                </a:solidFill>
              </a:rPr>
              <a:t>, and more data means more insights. </a:t>
            </a:r>
          </a:p>
          <a:p>
            <a:pPr marL="173037" lvl="0" indent="-173037">
              <a:spcBef>
                <a:spcPts val="600"/>
              </a:spcBef>
              <a:buClr>
                <a:srgbClr val="007A97"/>
              </a:buClr>
              <a:buFont typeface="Helvetica Neue"/>
              <a:buChar char="•"/>
            </a:pPr>
            <a:r>
              <a:rPr lang="en-US" sz="1200">
                <a:solidFill>
                  <a:schemeClr val="accent1"/>
                </a:solidFill>
              </a:rPr>
              <a:t>Providing a better, </a:t>
            </a:r>
            <a:r>
              <a:rPr lang="en-US" sz="1200" b="1">
                <a:solidFill>
                  <a:schemeClr val="accent1"/>
                </a:solidFill>
              </a:rPr>
              <a:t>more holistic credit score</a:t>
            </a:r>
            <a:br>
              <a:rPr lang="en-US" sz="1200" b="1">
                <a:solidFill>
                  <a:schemeClr val="accent1"/>
                </a:solidFill>
              </a:rPr>
            </a:br>
            <a:r>
              <a:rPr lang="en-US" sz="1200">
                <a:solidFill>
                  <a:schemeClr val="accent1"/>
                </a:solidFill>
              </a:rPr>
              <a:t>for small business and provide insights on pricing, payroll, payments, and inventory strategies for small business owners that previously only big corporations could access. </a:t>
            </a:r>
          </a:p>
          <a:p>
            <a:pPr marL="173037" lvl="0" indent="-173037">
              <a:spcBef>
                <a:spcPts val="600"/>
              </a:spcBef>
              <a:buClr>
                <a:srgbClr val="007A97"/>
              </a:buClr>
              <a:buFont typeface="Helvetica Neue"/>
              <a:buChar char="•"/>
            </a:pPr>
            <a:r>
              <a:rPr lang="en-US" sz="1200">
                <a:solidFill>
                  <a:schemeClr val="accent1"/>
                </a:solidFill>
              </a:rPr>
              <a:t>With more than </a:t>
            </a:r>
            <a:r>
              <a:rPr lang="en-US" sz="1200" b="1">
                <a:solidFill>
                  <a:schemeClr val="accent1"/>
                </a:solidFill>
              </a:rPr>
              <a:t>1,545 apps </a:t>
            </a:r>
            <a:r>
              <a:rPr lang="en-US" sz="1200">
                <a:solidFill>
                  <a:schemeClr val="accent1"/>
                </a:solidFill>
              </a:rPr>
              <a:t>on the platform to help customer meet the unique needs of business.</a:t>
            </a:r>
          </a:p>
          <a:p>
            <a:pPr marL="9525" indent="0">
              <a:spcBef>
                <a:spcPts val="600"/>
              </a:spcBef>
              <a:buClr>
                <a:schemeClr val="dk1"/>
              </a:buClr>
              <a:buSzPct val="68750"/>
              <a:buNone/>
            </a:pPr>
            <a:r>
              <a:rPr lang="en-US" sz="1200" dirty="0">
                <a:solidFill>
                  <a:schemeClr val="accent1"/>
                </a:solidFill>
              </a:rPr>
              <a:t>Business and Customer 360 with the Intuit Data Fabric powered by DataStax.</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15" t="1449" b="4392"/>
          <a:stretch/>
        </p:blipFill>
        <p:spPr>
          <a:xfrm>
            <a:off x="4572000" y="1272540"/>
            <a:ext cx="4572001" cy="2914149"/>
          </a:xfrm>
          <a:prstGeom prst="rect">
            <a:avLst/>
          </a:prstGeom>
        </p:spPr>
      </p:pic>
      <p:sp>
        <p:nvSpPr>
          <p:cNvPr id="1071" name="Shape 1071"/>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a:solidFill>
                  <a:schemeClr val="lt1"/>
                </a:solidFill>
              </a:rPr>
              <a:t>Intuit</a:t>
            </a:r>
          </a:p>
        </p:txBody>
      </p:sp>
      <p:pic>
        <p:nvPicPr>
          <p:cNvPr id="1026" name="Picture 2" descr="https://lh6.googleusercontent.com/ZCH0G85i_oozFHJ5EoHMoAZAp7xcQMy0oD7bCdK9m9gD5-xUsilQblyswsy1Eul-ZKblBD5KFNanoBYTEETZE6LU2HR9osMV6RmcwemEJLkwl9LEr5Y_OupWGKsoDD5umnJNX8G7">
            <a:extLst>
              <a:ext uri="{FF2B5EF4-FFF2-40B4-BE49-F238E27FC236}">
                <a16:creationId xmlns:a16="http://schemas.microsoft.com/office/drawing/2014/main" id="{8E975853-FAC2-4C6B-A32B-D1DCF3819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062038"/>
            <a:ext cx="59436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3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994808" cy="689371"/>
          </a:xfrm>
        </p:spPr>
        <p:txBody>
          <a:bodyPr>
            <a:noAutofit/>
          </a:bodyPr>
          <a:lstStyle/>
          <a:p>
            <a:pPr lvl="0">
              <a:spcBef>
                <a:spcPts val="0"/>
              </a:spcBef>
            </a:pPr>
            <a:r>
              <a:rPr lang="en-US" sz="2800"/>
              <a:t>Founded in 1962</a:t>
            </a:r>
            <a:r>
              <a:rPr lang="en-US" sz="2800" dirty="0"/>
              <a:t>, on the cutting </a:t>
            </a:r>
            <a:r>
              <a:rPr lang="en-US" sz="2800"/>
              <a:t>edge of </a:t>
            </a:r>
            <a:r>
              <a:rPr lang="en-US" sz="2800" dirty="0"/>
              <a:t>transforming retail operations and customer experience.</a:t>
            </a:r>
            <a:endParaRPr lang="en" sz="2800" dirty="0">
              <a:solidFill>
                <a:schemeClr val="lt1"/>
              </a:solidFill>
            </a:endParaRPr>
          </a:p>
        </p:txBody>
      </p:sp>
      <p:sp>
        <p:nvSpPr>
          <p:cNvPr id="5" name="Footer Placeholder 4"/>
          <p:cNvSpPr>
            <a:spLocks noGrp="1"/>
          </p:cNvSpPr>
          <p:nvPr>
            <p:ph type="ftr" sz="quarter" idx="14"/>
          </p:nvPr>
        </p:nvSpPr>
        <p:spPr/>
        <p:txBody>
          <a:bodyPr/>
          <a:lstStyle/>
          <a:p>
            <a:r>
              <a:rPr lang="de-DE">
                <a:solidFill>
                  <a:prstClr val="white">
                    <a:lumMod val="75000"/>
                  </a:prstClr>
                </a:solidFill>
              </a:rPr>
              <a:t>© </a:t>
            </a:r>
            <a:r>
              <a:rPr lang="en-US">
                <a:solidFill>
                  <a:prstClr val="white">
                    <a:lumMod val="75000"/>
                  </a:prstClr>
                </a:solidFill>
              </a:rPr>
              <a:t>DataStax, All Rights Reserved.</a:t>
            </a:r>
            <a:endParaRPr lang="en-US" dirty="0">
              <a:solidFill>
                <a:prstClr val="white">
                  <a:lumMod val="75000"/>
                </a:prstClr>
              </a:solidFill>
            </a:endParaRPr>
          </a:p>
        </p:txBody>
      </p:sp>
      <p:sp>
        <p:nvSpPr>
          <p:cNvPr id="6" name="Slide Number Placeholder 5"/>
          <p:cNvSpPr>
            <a:spLocks noGrp="1"/>
          </p:cNvSpPr>
          <p:nvPr>
            <p:ph type="sldNum" sz="quarter" idx="15"/>
          </p:nvPr>
        </p:nvSpPr>
        <p:spPr/>
        <p:txBody>
          <a:bodyPr/>
          <a:lstStyle/>
          <a:p>
            <a:fld id="{5A6FB346-E907-314D-8DE1-ECD2B2B6AA1B}" type="slidenum">
              <a:rPr lang="en-US" smtClean="0">
                <a:solidFill>
                  <a:prstClr val="white">
                    <a:lumMod val="75000"/>
                  </a:prstClr>
                </a:solidFill>
              </a:rPr>
              <a:pPr/>
              <a:t>14</a:t>
            </a:fld>
            <a:endParaRPr lang="en-US">
              <a:solidFill>
                <a:prstClr val="white">
                  <a:lumMod val="75000"/>
                </a:prstClr>
              </a:solidFill>
            </a:endParaRPr>
          </a:p>
        </p:txBody>
      </p:sp>
      <p:sp>
        <p:nvSpPr>
          <p:cNvPr id="17" name="Content Placeholder 2"/>
          <p:cNvSpPr>
            <a:spLocks noGrp="1"/>
          </p:cNvSpPr>
          <p:nvPr>
            <p:ph sz="quarter" idx="4294967295"/>
          </p:nvPr>
        </p:nvSpPr>
        <p:spPr>
          <a:xfrm>
            <a:off x="464819" y="1272540"/>
            <a:ext cx="4091167" cy="2914449"/>
          </a:xfrm>
          <a:prstGeom prst="rect">
            <a:avLst/>
          </a:prstGeom>
        </p:spPr>
        <p:txBody>
          <a:bodyPr vert="horz" anchor="ctr"/>
          <a:lstStyle/>
          <a:p>
            <a:pPr marL="0" indent="0" defTabSz="914400">
              <a:spcBef>
                <a:spcPts val="900"/>
              </a:spcBef>
              <a:buClr>
                <a:srgbClr val="000000"/>
              </a:buClr>
              <a:buSzPct val="25000"/>
              <a:buNone/>
            </a:pPr>
            <a:r>
              <a:rPr lang="en-US" sz="1600">
                <a:solidFill>
                  <a:schemeClr val="accent1"/>
                </a:solidFill>
                <a:latin typeface="Arial"/>
                <a:ea typeface="Arial"/>
                <a:cs typeface="Arial"/>
                <a:sym typeface="Arial"/>
              </a:rPr>
              <a:t>Use sensors placed inside refrigerated trucks to monitor temperature. If the level climbs above a certain degree, drivers could be notified before the food spoils.</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4429"/>
          <a:stretch/>
        </p:blipFill>
        <p:spPr>
          <a:xfrm>
            <a:off x="4572000" y="1272540"/>
            <a:ext cx="4573805" cy="291414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99" r="14316" b="18365"/>
          <a:stretch/>
        </p:blipFill>
        <p:spPr>
          <a:xfrm>
            <a:off x="4571999" y="1272540"/>
            <a:ext cx="4572001" cy="2914149"/>
          </a:xfrm>
          <a:prstGeom prst="rect">
            <a:avLst/>
          </a:prstGeom>
        </p:spPr>
      </p:pic>
      <p:sp>
        <p:nvSpPr>
          <p:cNvPr id="13" name="Shape 445"/>
          <p:cNvSpPr txBox="1"/>
          <p:nvPr/>
        </p:nvSpPr>
        <p:spPr>
          <a:xfrm>
            <a:off x="0" y="4186689"/>
            <a:ext cx="9144000" cy="522225"/>
          </a:xfrm>
          <a:prstGeom prst="rect">
            <a:avLst/>
          </a:prstGeom>
          <a:solidFill>
            <a:schemeClr val="accent1"/>
          </a:solidFill>
          <a:ln>
            <a:noFill/>
          </a:ln>
        </p:spPr>
        <p:txBody>
          <a:bodyPr wrap="square" lIns="91425" tIns="45720" rIns="91425" bIns="0" anchor="ctr" anchorCtr="0">
            <a:noAutofit/>
          </a:bodyPr>
          <a:lstStyle>
            <a:defPPr>
              <a:defRPr lang="en-US"/>
            </a:defPPr>
            <a:lvl1pPr marL="142875" indent="-76200" algn="ctr" defTabSz="685800">
              <a:lnSpc>
                <a:spcPct val="115000"/>
              </a:lnSpc>
              <a:buClr>
                <a:srgbClr val="FFFFFF"/>
              </a:buClr>
              <a:buSzPct val="25000"/>
              <a:defRPr sz="2400" kern="0">
                <a:solidFill>
                  <a:srgbClr val="FFFFFF"/>
                </a:solidFill>
                <a:latin typeface="Arial" charset="0"/>
                <a:ea typeface="Arial" charset="0"/>
                <a:cs typeface="Arial" charset="0"/>
              </a:defRPr>
            </a:lvl1pPr>
          </a:lstStyle>
          <a:p>
            <a:r>
              <a:rPr lang="en-US"/>
              <a:t>Walmart</a:t>
            </a:r>
          </a:p>
        </p:txBody>
      </p:sp>
    </p:spTree>
    <p:extLst>
      <p:ext uri="{BB962C8B-B14F-4D97-AF65-F5344CB8AC3E}">
        <p14:creationId xmlns:p14="http://schemas.microsoft.com/office/powerpoint/2010/main" val="10967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57200" y="88754"/>
            <a:ext cx="8229600" cy="689400"/>
          </a:xfrm>
          <a:prstGeom prst="rect">
            <a:avLst/>
          </a:prstGeom>
          <a:noFill/>
          <a:ln>
            <a:noFill/>
          </a:ln>
        </p:spPr>
        <p:txBody>
          <a:bodyPr wrap="square" lIns="91425" tIns="45700" rIns="91425" bIns="45700" anchor="t" anchorCtr="0">
            <a:noAutofit/>
          </a:bodyPr>
          <a:lstStyle/>
          <a:p>
            <a:pPr marL="0" marR="0" lvl="0" indent="-69850" algn="l" rtl="0">
              <a:spcBef>
                <a:spcPts val="0"/>
              </a:spcBef>
              <a:buClr>
                <a:schemeClr val="dk1"/>
              </a:buClr>
              <a:buSzPct val="37931"/>
              <a:buFont typeface="Arial"/>
              <a:buNone/>
            </a:pPr>
            <a:r>
              <a:rPr lang="en-US" sz="2880" dirty="0"/>
              <a:t>UBS Neo: The first truly cross-asset</a:t>
            </a:r>
          </a:p>
          <a:p>
            <a:pPr marL="0" marR="0" lvl="0" indent="-69850" algn="l" rtl="0">
              <a:spcBef>
                <a:spcPts val="0"/>
              </a:spcBef>
              <a:buClr>
                <a:schemeClr val="dk1"/>
              </a:buClr>
              <a:buSzPct val="37931"/>
              <a:buFont typeface="Arial"/>
              <a:buNone/>
            </a:pPr>
            <a:r>
              <a:rPr lang="en-US" sz="2880" dirty="0"/>
              <a:t>investment banking platform.</a:t>
            </a:r>
          </a:p>
          <a:p>
            <a:pPr marL="0" marR="0" lvl="0" indent="0" algn="l" rtl="0">
              <a:spcBef>
                <a:spcPts val="0"/>
              </a:spcBef>
              <a:buClr>
                <a:schemeClr val="lt1"/>
              </a:buClr>
              <a:buSzPct val="25000"/>
              <a:buFont typeface="Arial"/>
              <a:buNone/>
            </a:pPr>
            <a:endParaRPr sz="288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15</a:t>
            </a:fld>
            <a:endParaRPr lang="en-US" sz="600" b="0" i="0" u="none" strike="noStrike" cap="none">
              <a:solidFill>
                <a:srgbClr val="BFBFBF"/>
              </a:solidFill>
              <a:latin typeface="Arial"/>
              <a:ea typeface="Arial"/>
              <a:cs typeface="Arial"/>
              <a:sym typeface="Arial"/>
            </a:endParaRPr>
          </a:p>
        </p:txBody>
      </p:sp>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marR="0" lvl="0" indent="0" algn="ctr" rtl="0">
              <a:lnSpc>
                <a:spcPct val="115000"/>
              </a:lnSpc>
              <a:spcBef>
                <a:spcPts val="0"/>
              </a:spcBef>
              <a:buSzPct val="25000"/>
              <a:buNone/>
            </a:pPr>
            <a:r>
              <a:rPr lang="en-US" sz="2400">
                <a:solidFill>
                  <a:schemeClr val="lt1"/>
                </a:solidFill>
              </a:rPr>
              <a:t>UBS</a:t>
            </a:r>
          </a:p>
        </p:txBody>
      </p:sp>
      <p:sp>
        <p:nvSpPr>
          <p:cNvPr id="1084" name="Shape 1084"/>
          <p:cNvSpPr txBox="1">
            <a:spLocks noGrp="1"/>
          </p:cNvSpPr>
          <p:nvPr>
            <p:ph type="body" idx="1"/>
          </p:nvPr>
        </p:nvSpPr>
        <p:spPr>
          <a:xfrm>
            <a:off x="464818" y="1272540"/>
            <a:ext cx="4091100" cy="2914500"/>
          </a:xfrm>
          <a:prstGeom prst="rect">
            <a:avLst/>
          </a:prstGeom>
          <a:noFill/>
          <a:ln>
            <a:noFill/>
          </a:ln>
        </p:spPr>
        <p:txBody>
          <a:bodyPr wrap="square" lIns="91425" tIns="45700" rIns="91425" bIns="45700" anchor="ctr" anchorCtr="0">
            <a:noAutofit/>
          </a:bodyPr>
          <a:lstStyle/>
          <a:p>
            <a:pPr marL="0" marR="0" lvl="0" indent="-69850" algn="l" rtl="0">
              <a:spcBef>
                <a:spcPts val="0"/>
              </a:spcBef>
              <a:spcAft>
                <a:spcPts val="0"/>
              </a:spcAft>
              <a:buClr>
                <a:schemeClr val="dk1"/>
              </a:buClr>
              <a:buSzPct val="68750"/>
              <a:buFont typeface="Arial"/>
              <a:buNone/>
            </a:pPr>
            <a:r>
              <a:rPr lang="en-US" sz="1600" i="1" dirty="0">
                <a:solidFill>
                  <a:schemeClr val="accent1"/>
                </a:solidFill>
              </a:rPr>
              <a:t>Just one easy, intuitive way to get the most out of customer relationships with UBS.</a:t>
            </a:r>
          </a:p>
          <a:p>
            <a:pPr marL="173037" marR="0" lvl="0" indent="-173037" algn="l" rtl="0">
              <a:lnSpc>
                <a:spcPct val="100000"/>
              </a:lnSpc>
              <a:spcBef>
                <a:spcPts val="600"/>
              </a:spcBef>
              <a:spcAft>
                <a:spcPts val="0"/>
              </a:spcAft>
              <a:buClr>
                <a:schemeClr val="accent1"/>
              </a:buClr>
              <a:buSzPct val="100000"/>
              <a:buFont typeface="Helvetica Neue"/>
              <a:buChar char="•"/>
            </a:pPr>
            <a:r>
              <a:rPr lang="en-US" sz="1200" dirty="0">
                <a:solidFill>
                  <a:schemeClr val="accent1"/>
                </a:solidFill>
              </a:rPr>
              <a:t>The </a:t>
            </a:r>
            <a:r>
              <a:rPr lang="en-US" sz="1200" b="1" dirty="0">
                <a:solidFill>
                  <a:schemeClr val="accent1"/>
                </a:solidFill>
              </a:rPr>
              <a:t>global knowledge-sharing benefits </a:t>
            </a:r>
            <a:r>
              <a:rPr lang="en-US" sz="1200" dirty="0">
                <a:solidFill>
                  <a:schemeClr val="accent1"/>
                </a:solidFill>
              </a:rPr>
              <a:t>of</a:t>
            </a:r>
            <a:br>
              <a:rPr lang="en-US" sz="1200" dirty="0">
                <a:solidFill>
                  <a:schemeClr val="accent1"/>
                </a:solidFill>
              </a:rPr>
            </a:br>
            <a:r>
              <a:rPr lang="en-US" sz="1200" dirty="0">
                <a:solidFill>
                  <a:schemeClr val="accent1"/>
                </a:solidFill>
              </a:rPr>
              <a:t>social networking.</a:t>
            </a:r>
          </a:p>
          <a:p>
            <a:pPr marL="173037" marR="0" lvl="0" indent="-173037" algn="l" rtl="0">
              <a:lnSpc>
                <a:spcPct val="100000"/>
              </a:lnSpc>
              <a:spcBef>
                <a:spcPts val="600"/>
              </a:spcBef>
              <a:spcAft>
                <a:spcPts val="0"/>
              </a:spcAft>
              <a:buClr>
                <a:schemeClr val="accent1"/>
              </a:buClr>
              <a:buSzPct val="100000"/>
              <a:buFont typeface="Helvetica Neue"/>
              <a:buChar char="•"/>
            </a:pPr>
            <a:r>
              <a:rPr lang="en-US" sz="1200" dirty="0">
                <a:solidFill>
                  <a:schemeClr val="accent1"/>
                </a:solidFill>
              </a:rPr>
              <a:t>The breadth of UBS Investment Bank’s </a:t>
            </a:r>
            <a:r>
              <a:rPr lang="en-US" sz="1200" b="1" dirty="0">
                <a:solidFill>
                  <a:schemeClr val="accent1"/>
                </a:solidFill>
              </a:rPr>
              <a:t>thought leadership </a:t>
            </a:r>
            <a:r>
              <a:rPr lang="en-US" sz="1200" dirty="0">
                <a:solidFill>
                  <a:schemeClr val="accent1"/>
                </a:solidFill>
              </a:rPr>
              <a:t>worldwide.</a:t>
            </a:r>
          </a:p>
          <a:p>
            <a:pPr marL="173037" marR="0" lvl="0" indent="-173037" algn="l" rtl="0">
              <a:lnSpc>
                <a:spcPct val="100000"/>
              </a:lnSpc>
              <a:spcBef>
                <a:spcPts val="600"/>
              </a:spcBef>
              <a:spcAft>
                <a:spcPts val="0"/>
              </a:spcAft>
              <a:buClr>
                <a:schemeClr val="accent1"/>
              </a:buClr>
              <a:buSzPct val="100000"/>
              <a:buFont typeface="Helvetica Neue"/>
              <a:buChar char="•"/>
            </a:pPr>
            <a:r>
              <a:rPr lang="en-US" sz="1200" dirty="0">
                <a:solidFill>
                  <a:schemeClr val="accent1"/>
                </a:solidFill>
              </a:rPr>
              <a:t>The </a:t>
            </a:r>
            <a:r>
              <a:rPr lang="en-US" sz="1200" b="1" dirty="0">
                <a:solidFill>
                  <a:schemeClr val="accent1"/>
                </a:solidFill>
              </a:rPr>
              <a:t>functionality</a:t>
            </a:r>
            <a:r>
              <a:rPr lang="en-US" sz="1200" dirty="0">
                <a:solidFill>
                  <a:schemeClr val="accent1"/>
                </a:solidFill>
              </a:rPr>
              <a:t> of market-leading trading technology.</a:t>
            </a:r>
          </a:p>
          <a:p>
            <a:pPr marL="0" marR="0" lvl="0" indent="0" algn="l" rtl="0">
              <a:lnSpc>
                <a:spcPct val="100000"/>
              </a:lnSpc>
              <a:spcBef>
                <a:spcPts val="600"/>
              </a:spcBef>
              <a:spcAft>
                <a:spcPts val="0"/>
              </a:spcAft>
              <a:buNone/>
            </a:pPr>
            <a:r>
              <a:rPr lang="en-US" sz="1200" dirty="0">
                <a:solidFill>
                  <a:schemeClr val="accent1"/>
                </a:solidFill>
              </a:rPr>
              <a:t>Proving customers access to real-time market intelligence, and UBS Investment Bank thought leaders—across asset classes and around the globe—to form, strengthen and refine your investment ideas.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3393" b="1622"/>
          <a:stretch/>
        </p:blipFill>
        <p:spPr>
          <a:xfrm>
            <a:off x="4572000" y="1272540"/>
            <a:ext cx="4572000" cy="2914149"/>
          </a:xfrm>
          <a:prstGeom prst="rect">
            <a:avLst/>
          </a:prstGeom>
        </p:spPr>
      </p:pic>
      <p:pic>
        <p:nvPicPr>
          <p:cNvPr id="2" name="Picture 1">
            <a:extLst>
              <a:ext uri="{FF2B5EF4-FFF2-40B4-BE49-F238E27FC236}">
                <a16:creationId xmlns:a16="http://schemas.microsoft.com/office/drawing/2014/main" id="{F8110FC1-12CE-44EE-895B-06CD1A1F132F}"/>
              </a:ext>
            </a:extLst>
          </p:cNvPr>
          <p:cNvPicPr>
            <a:picLocks noChangeAspect="1"/>
          </p:cNvPicPr>
          <p:nvPr/>
        </p:nvPicPr>
        <p:blipFill>
          <a:blip r:embed="rId4"/>
          <a:stretch>
            <a:fillRect/>
          </a:stretch>
        </p:blipFill>
        <p:spPr>
          <a:xfrm>
            <a:off x="6848220" y="0"/>
            <a:ext cx="2293829" cy="5143500"/>
          </a:xfrm>
          <a:prstGeom prst="rect">
            <a:avLst/>
          </a:prstGeom>
        </p:spPr>
      </p:pic>
    </p:spTree>
    <p:extLst>
      <p:ext uri="{BB962C8B-B14F-4D97-AF65-F5344CB8AC3E}">
        <p14:creationId xmlns:p14="http://schemas.microsoft.com/office/powerpoint/2010/main" val="17351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8" name="Title 7"/>
          <p:cNvSpPr>
            <a:spLocks noGrp="1"/>
          </p:cNvSpPr>
          <p:nvPr>
            <p:ph type="title"/>
          </p:nvPr>
        </p:nvSpPr>
        <p:spPr>
          <a:xfrm>
            <a:off x="457200" y="205979"/>
            <a:ext cx="5962851" cy="689371"/>
          </a:xfrm>
        </p:spPr>
        <p:txBody>
          <a:bodyPr>
            <a:normAutofit fontScale="90000"/>
          </a:bodyPr>
          <a:lstStyle/>
          <a:p>
            <a:pPr lvl="0"/>
            <a:r>
              <a:rPr lang="en-US" dirty="0"/>
              <a:t>Customers access data in real time, trading ~3.6 b shares daily.</a:t>
            </a:r>
          </a:p>
        </p:txBody>
      </p:sp>
      <p:sp>
        <p:nvSpPr>
          <p:cNvPr id="2" name="Footer Placeholder 1"/>
          <p:cNvSpPr>
            <a:spLocks noGrp="1"/>
          </p:cNvSpPr>
          <p:nvPr>
            <p:ph type="ftr" sz="quarter" idx="14"/>
          </p:nvPr>
        </p:nvSpPr>
        <p:spPr/>
        <p:txBody>
          <a:bodyPr/>
          <a:lstStyle/>
          <a:p>
            <a:r>
              <a:rPr lang="de-DE">
                <a:solidFill>
                  <a:prstClr val="white">
                    <a:lumMod val="75000"/>
                  </a:prstClr>
                </a:solidFill>
              </a:rPr>
              <a:t>© </a:t>
            </a:r>
            <a:r>
              <a:rPr lang="en-US">
                <a:solidFill>
                  <a:prstClr val="white">
                    <a:lumMod val="75000"/>
                  </a:prstClr>
                </a:solidFill>
              </a:rPr>
              <a:t>DataStax, All Rights Reserved.</a:t>
            </a:r>
            <a:endParaRPr lang="en-US" dirty="0">
              <a:solidFill>
                <a:prstClr val="white">
                  <a:lumMod val="75000"/>
                </a:prstClr>
              </a:solidFill>
            </a:endParaRPr>
          </a:p>
        </p:txBody>
      </p:sp>
      <p:sp>
        <p:nvSpPr>
          <p:cNvPr id="3" name="Slide Number Placeholder 2"/>
          <p:cNvSpPr>
            <a:spLocks noGrp="1"/>
          </p:cNvSpPr>
          <p:nvPr>
            <p:ph type="sldNum" sz="quarter" idx="15"/>
          </p:nvPr>
        </p:nvSpPr>
        <p:spPr/>
        <p:txBody>
          <a:bodyPr/>
          <a:lstStyle/>
          <a:p>
            <a:fld id="{5A6FB346-E907-314D-8DE1-ECD2B2B6AA1B}" type="slidenum">
              <a:rPr lang="en-US" smtClean="0">
                <a:solidFill>
                  <a:prstClr val="white">
                    <a:lumMod val="75000"/>
                  </a:prstClr>
                </a:solidFill>
              </a:rPr>
              <a:pPr/>
              <a:t>16</a:t>
            </a:fld>
            <a:endParaRPr lang="en-US">
              <a:solidFill>
                <a:prstClr val="white">
                  <a:lumMod val="75000"/>
                </a:prstClr>
              </a:solidFill>
            </a:endParaRPr>
          </a:p>
        </p:txBody>
      </p:sp>
      <p:sp>
        <p:nvSpPr>
          <p:cNvPr id="16" name="Content Placeholder 2"/>
          <p:cNvSpPr>
            <a:spLocks noGrp="1"/>
          </p:cNvSpPr>
          <p:nvPr>
            <p:ph sz="quarter" idx="4294967295"/>
          </p:nvPr>
        </p:nvSpPr>
        <p:spPr>
          <a:xfrm>
            <a:off x="464819" y="1272540"/>
            <a:ext cx="4808221" cy="2914449"/>
          </a:xfrm>
          <a:prstGeom prst="rect">
            <a:avLst/>
          </a:prstGeom>
        </p:spPr>
        <p:txBody>
          <a:bodyPr vert="horz" anchor="ctr"/>
          <a:lstStyle/>
          <a:p>
            <a:pPr marL="0" lvl="0" indent="-69850">
              <a:spcBef>
                <a:spcPts val="0"/>
              </a:spcBef>
              <a:buClr>
                <a:prstClr val="black"/>
              </a:buClr>
              <a:buSzPct val="55000"/>
              <a:buNone/>
            </a:pPr>
            <a:r>
              <a:rPr lang="en" sz="1600" i="1" dirty="0">
                <a:solidFill>
                  <a:srgbClr val="007A97"/>
                </a:solidFill>
                <a:latin typeface="Arial" charset="0"/>
                <a:ea typeface="Arial" charset="0"/>
                <a:cs typeface="Arial" charset="0"/>
                <a:sym typeface="Helvetica Neue"/>
              </a:rPr>
              <a:t>The main goal of the Intercontinental Exchange is to provide financial data to traders, investors, and academics. </a:t>
            </a:r>
          </a:p>
          <a:p>
            <a:pPr marL="173038" lvl="0" indent="-166688">
              <a:spcBef>
                <a:spcPts val="900"/>
              </a:spcBef>
              <a:buClr>
                <a:srgbClr val="007A97"/>
              </a:buClr>
              <a:buSzPct val="100000"/>
              <a:buFont typeface="Helvetica Neue"/>
              <a:buChar char="•"/>
            </a:pPr>
            <a:r>
              <a:rPr lang="en" sz="1200" dirty="0">
                <a:solidFill>
                  <a:schemeClr val="accent1"/>
                </a:solidFill>
                <a:latin typeface="Arial" charset="0"/>
                <a:ea typeface="Arial" charset="0"/>
                <a:cs typeface="Arial" charset="0"/>
                <a:sym typeface="Helvetica Neue"/>
              </a:rPr>
              <a:t>Making sure customers have the information they need to manage their own risks and providing a trusted environment and network secure enough for customers to do their required work. </a:t>
            </a:r>
          </a:p>
          <a:p>
            <a:pPr marL="173038" lvl="0" indent="-166688">
              <a:spcBef>
                <a:spcPts val="900"/>
              </a:spcBef>
              <a:buClr>
                <a:srgbClr val="007A97"/>
              </a:buClr>
              <a:buSzPct val="100000"/>
              <a:buFont typeface="Helvetica Neue"/>
              <a:buChar char="•"/>
            </a:pPr>
            <a:r>
              <a:rPr lang="en" sz="1200" dirty="0">
                <a:solidFill>
                  <a:schemeClr val="accent1"/>
                </a:solidFill>
                <a:latin typeface="Arial" charset="0"/>
                <a:ea typeface="Arial" charset="0"/>
                <a:cs typeface="Arial" charset="0"/>
                <a:sym typeface="Helvetica Neue"/>
              </a:rPr>
              <a:t>Ticks (a tick is a price change on a quote) are stored in DataStax and customers can query and see that information in real time</a:t>
            </a:r>
            <a:r>
              <a:rPr lang="en-US" sz="1200" dirty="0">
                <a:solidFill>
                  <a:schemeClr val="accent1"/>
                </a:solidFill>
                <a:latin typeface="Arial" charset="0"/>
                <a:ea typeface="Arial" charset="0"/>
                <a:cs typeface="Arial" charset="0"/>
                <a:sym typeface="Helvetica Neue"/>
              </a:rPr>
              <a:t>.</a:t>
            </a:r>
          </a:p>
          <a:p>
            <a:pPr marL="0" lvl="0" indent="-69850" defTabSz="914400">
              <a:spcBef>
                <a:spcPts val="900"/>
              </a:spcBef>
              <a:buClr>
                <a:srgbClr val="000000"/>
              </a:buClr>
              <a:buSzPct val="68750"/>
              <a:buNone/>
            </a:pPr>
            <a:r>
              <a:rPr lang="en-US" sz="1200" kern="0" dirty="0">
                <a:solidFill>
                  <a:srgbClr val="007A97"/>
                </a:solidFill>
                <a:latin typeface="Arial" charset="0"/>
                <a:ea typeface="Arial" charset="0"/>
                <a:cs typeface="Arial" charset="0"/>
                <a:sym typeface="Arial"/>
              </a:rPr>
              <a:t>“DataStax</a:t>
            </a:r>
            <a:r>
              <a:rPr lang="en-US" sz="1200" dirty="0">
                <a:solidFill>
                  <a:schemeClr val="accent1"/>
                </a:solidFill>
                <a:latin typeface="Arial" charset="0"/>
                <a:ea typeface="Arial" charset="0"/>
                <a:cs typeface="Arial" charset="0"/>
              </a:rPr>
              <a:t>—</a:t>
            </a:r>
            <a:r>
              <a:rPr lang="en-US" sz="1200" kern="0" dirty="0">
                <a:solidFill>
                  <a:srgbClr val="007A97"/>
                </a:solidFill>
                <a:latin typeface="Arial" charset="0"/>
                <a:ea typeface="Arial" charset="0"/>
                <a:cs typeface="Arial" charset="0"/>
                <a:sym typeface="Arial"/>
              </a:rPr>
              <a:t>for us it really helps us scale our environments as we grow beyond the capabilities of single, or even a cluster of computers and we need to be able to scale infinitely.“</a:t>
            </a:r>
            <a:endParaRPr lang="en" sz="1200" dirty="0">
              <a:solidFill>
                <a:schemeClr val="accent1"/>
              </a:solidFill>
              <a:latin typeface="Arial" charset="0"/>
              <a:ea typeface="Arial" charset="0"/>
              <a:cs typeface="Arial" charset="0"/>
              <a:sym typeface="Helvetica Neue"/>
            </a:endParaRPr>
          </a:p>
        </p:txBody>
      </p:sp>
      <p:sp>
        <p:nvSpPr>
          <p:cNvPr id="4" name="Date Placeholder 3"/>
          <p:cNvSpPr>
            <a:spLocks noGrp="1"/>
          </p:cNvSpPr>
          <p:nvPr>
            <p:ph type="dt" sz="half" idx="2"/>
          </p:nvPr>
        </p:nvSpPr>
        <p:spPr/>
        <p:txBody>
          <a:bodyPr/>
          <a:lstStyle/>
          <a:p>
            <a:r>
              <a:rPr lang="en-US" dirty="0" err="1">
                <a:solidFill>
                  <a:prstClr val="white">
                    <a:lumMod val="75000"/>
                  </a:prstClr>
                </a:solidFill>
              </a:rPr>
              <a:t>Confidentia</a:t>
            </a:r>
            <a:endParaRPr lang="en-US" dirty="0">
              <a:solidFill>
                <a:prstClr val="white">
                  <a:lumMod val="75000"/>
                </a:prstClr>
              </a:solidFill>
            </a:endParaRPr>
          </a:p>
        </p:txBody>
      </p:sp>
      <p:sp>
        <p:nvSpPr>
          <p:cNvPr id="10" name="Shape 435"/>
          <p:cNvSpPr txBox="1"/>
          <p:nvPr/>
        </p:nvSpPr>
        <p:spPr>
          <a:xfrm>
            <a:off x="0" y="4186689"/>
            <a:ext cx="9144000" cy="522225"/>
          </a:xfrm>
          <a:prstGeom prst="rect">
            <a:avLst/>
          </a:prstGeom>
          <a:solidFill>
            <a:schemeClr val="accent1"/>
          </a:solidFill>
          <a:ln>
            <a:noFill/>
          </a:ln>
        </p:spPr>
        <p:txBody>
          <a:bodyPr wrap="square" lIns="91425" tIns="45720" rIns="91425" bIns="0" anchor="ctr" anchorCtr="0">
            <a:noAutofit/>
          </a:bodyPr>
          <a:lstStyle>
            <a:defPPr>
              <a:defRPr lang="en-US"/>
            </a:defPPr>
            <a:lvl1pPr marL="142875" indent="-76200" algn="ctr" defTabSz="685800">
              <a:lnSpc>
                <a:spcPct val="115000"/>
              </a:lnSpc>
              <a:buClr>
                <a:srgbClr val="FFFFFF"/>
              </a:buClr>
              <a:buSzPct val="25000"/>
              <a:defRPr sz="2400" kern="0">
                <a:solidFill>
                  <a:srgbClr val="FFFFFF"/>
                </a:solidFill>
                <a:latin typeface="Arial" charset="0"/>
                <a:ea typeface="Arial" charset="0"/>
                <a:cs typeface="Arial" charset="0"/>
              </a:defRPr>
            </a:lvl1pPr>
          </a:lstStyle>
          <a:p>
            <a:r>
              <a:rPr lang="en-US"/>
              <a:t>The Intercontinental Exchange (NYSE)</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9973" b="14767"/>
          <a:stretch/>
        </p:blipFill>
        <p:spPr>
          <a:xfrm>
            <a:off x="5273040" y="1275907"/>
            <a:ext cx="3870960" cy="2913322"/>
          </a:xfrm>
          <a:prstGeom prst="rect">
            <a:avLst/>
          </a:prstGeom>
        </p:spPr>
      </p:pic>
    </p:spTree>
    <p:extLst>
      <p:ext uri="{BB962C8B-B14F-4D97-AF65-F5344CB8AC3E}">
        <p14:creationId xmlns:p14="http://schemas.microsoft.com/office/powerpoint/2010/main" val="206553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t="16117" b="21440"/>
          <a:stretch/>
        </p:blipFill>
        <p:spPr>
          <a:xfrm>
            <a:off x="4572000" y="1265530"/>
            <a:ext cx="4572000" cy="2854960"/>
          </a:xfrm>
          <a:prstGeom prst="rect">
            <a:avLst/>
          </a:prstGeom>
        </p:spPr>
      </p:pic>
      <p:sp>
        <p:nvSpPr>
          <p:cNvPr id="627" name="Shape 627"/>
          <p:cNvSpPr txBox="1">
            <a:spLocks noGrp="1"/>
          </p:cNvSpPr>
          <p:nvPr>
            <p:ph type="title"/>
          </p:nvPr>
        </p:nvSpPr>
        <p:spPr>
          <a:xfrm>
            <a:off x="457200" y="127829"/>
            <a:ext cx="8229600" cy="689370"/>
          </a:xfrm>
          <a:prstGeom prst="rect">
            <a:avLst/>
          </a:prstGeom>
          <a:noFill/>
          <a:ln>
            <a:noFill/>
          </a:ln>
        </p:spPr>
        <p:txBody>
          <a:bodyPr wrap="square" lIns="91425" tIns="45700" rIns="91425" bIns="45700" anchor="t" anchorCtr="0">
            <a:noAutofit/>
          </a:bodyPr>
          <a:lstStyle/>
          <a:p>
            <a:pPr marL="0" marR="0" lvl="0" indent="0" algn="l" rtl="0">
              <a:spcBef>
                <a:spcPts val="0"/>
              </a:spcBef>
              <a:buClr>
                <a:schemeClr val="lt1"/>
              </a:buClr>
              <a:buSzPct val="25000"/>
              <a:buFont typeface="Arial"/>
              <a:buNone/>
            </a:pPr>
            <a:r>
              <a:rPr lang="en" sz="2880" b="0" i="0" u="none" strike="noStrike" cap="none" dirty="0">
                <a:solidFill>
                  <a:schemeClr val="lt1"/>
                </a:solidFill>
                <a:latin typeface="Arial"/>
                <a:ea typeface="Arial"/>
                <a:cs typeface="Arial"/>
                <a:sym typeface="Arial"/>
              </a:rPr>
              <a:t>The Power of IoT Data</a:t>
            </a:r>
            <a:br>
              <a:rPr lang="en" sz="2880" b="0" i="0" u="none" strike="noStrike" cap="none" dirty="0">
                <a:solidFill>
                  <a:schemeClr val="lt1"/>
                </a:solidFill>
                <a:latin typeface="Arial"/>
                <a:ea typeface="Arial"/>
                <a:cs typeface="Arial"/>
                <a:sym typeface="Arial"/>
              </a:rPr>
            </a:br>
            <a:r>
              <a:rPr lang="en" sz="2880" b="0" i="0" u="none" strike="noStrike" cap="none" dirty="0">
                <a:solidFill>
                  <a:schemeClr val="lt1"/>
                </a:solidFill>
                <a:latin typeface="Arial"/>
                <a:ea typeface="Arial"/>
                <a:cs typeface="Arial"/>
                <a:sym typeface="Arial"/>
              </a:rPr>
              <a:t>Delivers Profitability. </a:t>
            </a:r>
          </a:p>
        </p:txBody>
      </p:sp>
      <p:sp>
        <p:nvSpPr>
          <p:cNvPr id="629" name="Shape 629"/>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17</a:t>
            </a:fld>
            <a:endParaRPr lang="en" sz="600" b="0" i="0" u="none" strike="noStrike" cap="none">
              <a:solidFill>
                <a:srgbClr val="BFBFBF"/>
              </a:solidFill>
              <a:latin typeface="Arial"/>
              <a:ea typeface="Arial"/>
              <a:cs typeface="Arial"/>
              <a:sym typeface="Arial"/>
            </a:endParaRPr>
          </a:p>
        </p:txBody>
      </p:sp>
      <p:sp>
        <p:nvSpPr>
          <p:cNvPr id="630" name="Shape 630"/>
          <p:cNvSpPr txBox="1">
            <a:spLocks noGrp="1"/>
          </p:cNvSpPr>
          <p:nvPr>
            <p:ph type="body" idx="1"/>
          </p:nvPr>
        </p:nvSpPr>
        <p:spPr>
          <a:xfrm>
            <a:off x="457199" y="1268730"/>
            <a:ext cx="3949794" cy="2917958"/>
          </a:xfrm>
          <a:prstGeom prst="rect">
            <a:avLst/>
          </a:prstGeom>
          <a:noFill/>
          <a:ln>
            <a:noFill/>
          </a:ln>
        </p:spPr>
        <p:txBody>
          <a:bodyPr wrap="square" lIns="91425" tIns="45700" rIns="91425" bIns="45700" anchor="ctr" anchorCtr="0">
            <a:noAutofit/>
          </a:bodyPr>
          <a:lstStyle/>
          <a:p>
            <a:pPr marL="0" indent="0">
              <a:spcBef>
                <a:spcPts val="0"/>
              </a:spcBef>
              <a:buClr>
                <a:schemeClr val="dk1"/>
              </a:buClr>
              <a:buSzPct val="25000"/>
              <a:buNone/>
            </a:pPr>
            <a:r>
              <a:rPr lang="en" sz="1300" b="1">
                <a:solidFill>
                  <a:schemeClr val="accent1"/>
                </a:solidFill>
              </a:rPr>
              <a:t>Delivering $6 billion in revenue in 2016—</a:t>
            </a:r>
            <a:br>
              <a:rPr lang="en" sz="1300" b="0" i="0" u="none" strike="noStrike" cap="none">
                <a:solidFill>
                  <a:schemeClr val="accent1"/>
                </a:solidFill>
                <a:latin typeface="Arial"/>
                <a:ea typeface="Arial"/>
                <a:cs typeface="Arial"/>
                <a:sym typeface="Arial"/>
              </a:rPr>
            </a:br>
            <a:r>
              <a:rPr lang="en" sz="1300" b="0" i="0" u="none" strike="noStrike" cap="none">
                <a:solidFill>
                  <a:schemeClr val="accent1"/>
                </a:solidFill>
                <a:latin typeface="Arial"/>
                <a:ea typeface="Arial"/>
                <a:cs typeface="Arial"/>
                <a:sym typeface="Arial"/>
              </a:rPr>
              <a:t>20% higher than in 2015, and putting GE on</a:t>
            </a:r>
            <a:br>
              <a:rPr lang="en" sz="1300" b="0" i="0" u="none" strike="noStrike" cap="none">
                <a:solidFill>
                  <a:schemeClr val="accent1"/>
                </a:solidFill>
                <a:latin typeface="Arial"/>
                <a:ea typeface="Arial"/>
                <a:cs typeface="Arial"/>
                <a:sym typeface="Arial"/>
              </a:rPr>
            </a:br>
            <a:r>
              <a:rPr lang="en" sz="1300" b="0" i="0" u="none" strike="noStrike" cap="none">
                <a:solidFill>
                  <a:schemeClr val="accent1"/>
                </a:solidFill>
                <a:latin typeface="Arial"/>
                <a:ea typeface="Arial"/>
                <a:cs typeface="Arial"/>
                <a:sym typeface="Arial"/>
              </a:rPr>
              <a:t>track to hit its goal of $15 billion in annual</a:t>
            </a:r>
            <a:br>
              <a:rPr lang="en" sz="1300" b="0" i="0" u="none" strike="noStrike" cap="none">
                <a:solidFill>
                  <a:schemeClr val="accent1"/>
                </a:solidFill>
                <a:latin typeface="Arial"/>
                <a:ea typeface="Arial"/>
                <a:cs typeface="Arial"/>
                <a:sym typeface="Arial"/>
              </a:rPr>
            </a:br>
            <a:r>
              <a:rPr lang="en" sz="1300" b="0" i="0" u="none" strike="noStrike" cap="none">
                <a:solidFill>
                  <a:schemeClr val="accent1"/>
                </a:solidFill>
                <a:latin typeface="Arial"/>
                <a:ea typeface="Arial"/>
                <a:cs typeface="Arial"/>
                <a:sym typeface="Arial"/>
              </a:rPr>
              <a:t>revenue by 2020.</a:t>
            </a:r>
          </a:p>
          <a:p>
            <a:pPr marL="173038" marR="0" lvl="0" indent="-173038" algn="l" rtl="0">
              <a:spcBef>
                <a:spcPts val="600"/>
              </a:spcBef>
              <a:spcAft>
                <a:spcPts val="0"/>
              </a:spcAft>
              <a:buClr>
                <a:schemeClr val="accent1"/>
              </a:buClr>
              <a:buSzPct val="100000"/>
              <a:buFont typeface="Helvetica Neue"/>
              <a:buChar char="•"/>
            </a:pPr>
            <a:r>
              <a:rPr lang="en" sz="1300" b="0" i="0" u="none" strike="noStrike" cap="none">
                <a:solidFill>
                  <a:schemeClr val="accent1"/>
                </a:solidFill>
                <a:latin typeface="Arial"/>
                <a:ea typeface="Arial"/>
                <a:cs typeface="Arial"/>
                <a:sym typeface="Arial"/>
              </a:rPr>
              <a:t>Predix manages trillions of transactions</a:t>
            </a:r>
            <a:br>
              <a:rPr lang="en" sz="1300" b="0" i="0" u="none" strike="noStrike" cap="none">
                <a:solidFill>
                  <a:schemeClr val="accent1"/>
                </a:solidFill>
                <a:latin typeface="Arial"/>
                <a:ea typeface="Arial"/>
                <a:cs typeface="Arial"/>
                <a:sym typeface="Arial"/>
              </a:rPr>
            </a:br>
            <a:r>
              <a:rPr lang="en" sz="1300" b="0" i="0" u="none" strike="noStrike" cap="none">
                <a:solidFill>
                  <a:schemeClr val="accent1"/>
                </a:solidFill>
                <a:latin typeface="Arial"/>
                <a:ea typeface="Arial"/>
                <a:cs typeface="Arial"/>
                <a:sym typeface="Arial"/>
              </a:rPr>
              <a:t>per day. </a:t>
            </a:r>
          </a:p>
          <a:p>
            <a:pPr marL="173038" marR="0" lvl="0" indent="-173038" algn="l" rtl="0">
              <a:spcBef>
                <a:spcPts val="600"/>
              </a:spcBef>
              <a:spcAft>
                <a:spcPts val="0"/>
              </a:spcAft>
              <a:buClr>
                <a:schemeClr val="accent1"/>
              </a:buClr>
              <a:buSzPct val="100000"/>
              <a:buFont typeface="Helvetica Neue"/>
              <a:buChar char="•"/>
            </a:pPr>
            <a:r>
              <a:rPr lang="en" sz="1300" b="0" i="0" u="none" strike="noStrike" cap="none">
                <a:solidFill>
                  <a:schemeClr val="accent1"/>
                </a:solidFill>
                <a:latin typeface="Arial"/>
                <a:ea typeface="Arial"/>
                <a:cs typeface="Arial"/>
                <a:sym typeface="Arial"/>
              </a:rPr>
              <a:t>DataStax was the only solution that could support this scale.</a:t>
            </a:r>
          </a:p>
          <a:p>
            <a:pPr marL="173038" marR="0" lvl="0" indent="-173038" algn="l" rtl="0">
              <a:spcBef>
                <a:spcPts val="600"/>
              </a:spcBef>
              <a:buClr>
                <a:schemeClr val="accent1"/>
              </a:buClr>
              <a:buSzPct val="100000"/>
              <a:buFont typeface="Helvetica Neue"/>
              <a:buChar char="•"/>
            </a:pPr>
            <a:r>
              <a:rPr lang="en" sz="1300" b="0" i="0" u="none" strike="noStrike" cap="none">
                <a:solidFill>
                  <a:schemeClr val="accent1"/>
                </a:solidFill>
                <a:latin typeface="Arial"/>
                <a:ea typeface="Arial"/>
                <a:cs typeface="Arial"/>
                <a:sym typeface="Arial"/>
              </a:rPr>
              <a:t>Collecting sensor data from devices around the world and offering this data back to their clients and customers for predictive maintenance and increased operational efficiencies.</a:t>
            </a:r>
          </a:p>
        </p:txBody>
      </p:sp>
      <p:sp>
        <p:nvSpPr>
          <p:cNvPr id="631" name="Shape 631"/>
          <p:cNvSpPr txBox="1"/>
          <p:nvPr/>
        </p:nvSpPr>
        <p:spPr>
          <a:xfrm>
            <a:off x="0" y="4186689"/>
            <a:ext cx="9144000" cy="522312"/>
          </a:xfrm>
          <a:prstGeom prst="rect">
            <a:avLst/>
          </a:prstGeom>
          <a:solidFill>
            <a:schemeClr val="accent1"/>
          </a:solidFill>
          <a:ln>
            <a:noFill/>
          </a:ln>
        </p:spPr>
        <p:txBody>
          <a:bodyPr wrap="square" lIns="91425" tIns="91425" rIns="91425" bIns="91425" anchor="ctr" anchorCtr="0">
            <a:noAutofit/>
          </a:bodyPr>
          <a:lstStyle/>
          <a:p>
            <a:pPr marL="139700" marR="0" lvl="0" indent="0" algn="ctr" rtl="0">
              <a:lnSpc>
                <a:spcPct val="115000"/>
              </a:lnSpc>
              <a:spcBef>
                <a:spcPts val="0"/>
              </a:spcBef>
              <a:buSzPct val="25000"/>
              <a:buNone/>
            </a:pPr>
            <a:r>
              <a:rPr lang="en-US" sz="2400" dirty="0">
                <a:solidFill>
                  <a:schemeClr val="lt1"/>
                </a:solidFill>
              </a:rPr>
              <a:t>GE </a:t>
            </a:r>
            <a:r>
              <a:rPr lang="en-US" sz="2400" dirty="0" err="1">
                <a:solidFill>
                  <a:schemeClr val="lt1"/>
                </a:solidFill>
              </a:rPr>
              <a:t>Predix</a:t>
            </a:r>
            <a:endParaRPr lang="en" sz="2400" dirty="0">
              <a:solidFill>
                <a:schemeClr val="lt1"/>
              </a:solidFill>
            </a:endParaRPr>
          </a:p>
        </p:txBody>
      </p:sp>
      <p:sp>
        <p:nvSpPr>
          <p:cNvPr id="638" name="Shape 638"/>
          <p:cNvSpPr/>
          <p:nvPr/>
        </p:nvSpPr>
        <p:spPr>
          <a:xfrm>
            <a:off x="4572000" y="3886848"/>
            <a:ext cx="4572000" cy="294283"/>
          </a:xfrm>
          <a:prstGeom prst="round2SameRect">
            <a:avLst>
              <a:gd name="adj1" fmla="val 16667"/>
              <a:gd name="adj2" fmla="val 0"/>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639" name="Shape 639"/>
          <p:cNvPicPr preferRelativeResize="0"/>
          <p:nvPr/>
        </p:nvPicPr>
        <p:blipFill rotWithShape="1">
          <a:blip r:embed="rId4">
            <a:alphaModFix/>
          </a:blip>
          <a:srcRect l="37885" t="27204" r="9995" b="25268"/>
          <a:stretch/>
        </p:blipFill>
        <p:spPr>
          <a:xfrm>
            <a:off x="6175161" y="3900914"/>
            <a:ext cx="1365678" cy="298011"/>
          </a:xfrm>
          <a:prstGeom prst="rect">
            <a:avLst/>
          </a:prstGeom>
          <a:noFill/>
          <a:ln>
            <a:noFill/>
          </a:ln>
        </p:spPr>
      </p:pic>
    </p:spTree>
    <p:extLst>
      <p:ext uri="{BB962C8B-B14F-4D97-AF65-F5344CB8AC3E}">
        <p14:creationId xmlns:p14="http://schemas.microsoft.com/office/powerpoint/2010/main" val="78144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457200" y="-20660"/>
            <a:ext cx="5943600" cy="689400"/>
          </a:xfrm>
          <a:prstGeom prst="rect">
            <a:avLst/>
          </a:prstGeom>
          <a:noFill/>
          <a:ln>
            <a:noFill/>
          </a:ln>
        </p:spPr>
        <p:txBody>
          <a:bodyPr wrap="square" lIns="91425" tIns="45700" rIns="91425" bIns="45700" anchor="t" anchorCtr="0">
            <a:noAutofit/>
          </a:bodyPr>
          <a:lstStyle/>
          <a:p>
            <a:pPr marL="0" marR="0" lvl="0" indent="-69368" algn="l" rtl="0">
              <a:lnSpc>
                <a:spcPct val="100000"/>
              </a:lnSpc>
              <a:spcBef>
                <a:spcPts val="0"/>
              </a:spcBef>
              <a:spcAft>
                <a:spcPts val="0"/>
              </a:spcAft>
              <a:buClr>
                <a:schemeClr val="dk1"/>
              </a:buClr>
              <a:buSzPct val="37930"/>
              <a:buFont typeface="Arial"/>
              <a:buNone/>
            </a:pPr>
            <a:r>
              <a:rPr lang="en" sz="2880" b="0" i="0" u="none" strike="noStrike" cap="none" dirty="0">
                <a:solidFill>
                  <a:schemeClr val="lt1"/>
                </a:solidFill>
                <a:latin typeface="Arial"/>
                <a:ea typeface="Arial"/>
                <a:cs typeface="Arial"/>
                <a:sym typeface="Arial"/>
              </a:rPr>
              <a:t>Servicing 42 Million Customers with the One Intuit Ecosystem</a:t>
            </a:r>
          </a:p>
          <a:p>
            <a:pPr marL="0" marR="0" lvl="0" indent="-45720" algn="l" rtl="0">
              <a:lnSpc>
                <a:spcPct val="100000"/>
              </a:lnSpc>
              <a:spcBef>
                <a:spcPts val="0"/>
              </a:spcBef>
              <a:spcAft>
                <a:spcPts val="0"/>
              </a:spcAft>
              <a:buClr>
                <a:schemeClr val="lt1"/>
              </a:buClr>
              <a:buSzPct val="25000"/>
              <a:buFont typeface="Arial"/>
              <a:buNone/>
            </a:pPr>
            <a:endParaRPr sz="2880" b="0" i="0" u="none" strike="noStrike" cap="none" dirty="0">
              <a:solidFill>
                <a:schemeClr val="lt1"/>
              </a:solidFill>
              <a:latin typeface="Arial"/>
              <a:ea typeface="Arial"/>
              <a:cs typeface="Arial"/>
              <a:sym typeface="Arial"/>
            </a:endParaRPr>
          </a:p>
        </p:txBody>
      </p:sp>
      <p:sp>
        <p:nvSpPr>
          <p:cNvPr id="440" name="Shape 440"/>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9525" algn="l" rtl="0">
              <a:lnSpc>
                <a:spcPct val="100000"/>
              </a:lnSpc>
              <a:spcBef>
                <a:spcPts val="0"/>
              </a:spcBef>
              <a:spcAft>
                <a:spcPts val="0"/>
              </a:spcAft>
              <a:buClr>
                <a:srgbClr val="BFBFBF"/>
              </a:buClr>
              <a:buSzPct val="25000"/>
              <a:buFont typeface="Arial"/>
              <a:buNone/>
            </a:pPr>
            <a:fld id="{00000000-1234-1234-1234-123412341234}" type="slidenum">
              <a:rPr lang="en" sz="600" smtClean="0">
                <a:solidFill>
                  <a:srgbClr val="BFBFBF"/>
                </a:solidFill>
              </a:rPr>
              <a:pPr>
                <a:buSzPct val="25000"/>
              </a:pPr>
              <a:t>18</a:t>
            </a:fld>
            <a:endParaRPr lang="en" sz="600" b="0" i="0" u="none" strike="noStrike" cap="none">
              <a:solidFill>
                <a:srgbClr val="BFBFBF"/>
              </a:solidFill>
              <a:latin typeface="Arial"/>
              <a:ea typeface="Arial"/>
              <a:cs typeface="Arial"/>
              <a:sym typeface="Arial"/>
            </a:endParaRPr>
          </a:p>
        </p:txBody>
      </p:sp>
      <p:sp>
        <p:nvSpPr>
          <p:cNvPr id="441" name="Shape 441"/>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marR="0" lvl="0" indent="-38100" algn="ctr" rtl="0">
              <a:lnSpc>
                <a:spcPct val="115000"/>
              </a:lnSpc>
              <a:spcBef>
                <a:spcPts val="0"/>
              </a:spcBef>
              <a:spcAft>
                <a:spcPts val="0"/>
              </a:spcAft>
              <a:buClr>
                <a:schemeClr val="lt1"/>
              </a:buClr>
              <a:buSzPct val="25000"/>
              <a:buFont typeface="Arial"/>
              <a:buNone/>
            </a:pPr>
            <a:r>
              <a:rPr lang="en" sz="2400" b="0" i="0" u="none" strike="noStrike" cap="none">
                <a:solidFill>
                  <a:schemeClr val="lt1"/>
                </a:solidFill>
                <a:latin typeface="Arial"/>
                <a:ea typeface="Arial"/>
                <a:cs typeface="Arial"/>
                <a:sym typeface="Arial"/>
              </a:rPr>
              <a:t>Intuit</a:t>
            </a:r>
          </a:p>
        </p:txBody>
      </p:sp>
      <p:sp>
        <p:nvSpPr>
          <p:cNvPr id="442" name="Shape 442"/>
          <p:cNvSpPr txBox="1">
            <a:spLocks noGrp="1"/>
          </p:cNvSpPr>
          <p:nvPr>
            <p:ph type="body" idx="1"/>
          </p:nvPr>
        </p:nvSpPr>
        <p:spPr>
          <a:xfrm>
            <a:off x="464818" y="1272540"/>
            <a:ext cx="4091100" cy="2914500"/>
          </a:xfrm>
          <a:prstGeom prst="rect">
            <a:avLst/>
          </a:prstGeom>
          <a:noFill/>
          <a:ln>
            <a:noFill/>
          </a:ln>
        </p:spPr>
        <p:txBody>
          <a:bodyPr wrap="square" lIns="91425" tIns="45700" rIns="91425" bIns="45700" anchor="ctr" anchorCtr="0">
            <a:noAutofit/>
          </a:bodyPr>
          <a:lstStyle/>
          <a:p>
            <a:pPr marL="0" marR="0" lvl="0" indent="-69850" algn="l" rtl="0">
              <a:lnSpc>
                <a:spcPct val="100000"/>
              </a:lnSpc>
              <a:spcBef>
                <a:spcPts val="0"/>
              </a:spcBef>
              <a:spcAft>
                <a:spcPts val="0"/>
              </a:spcAft>
              <a:buClr>
                <a:schemeClr val="dk1"/>
              </a:buClr>
              <a:buSzPct val="68750"/>
              <a:buFont typeface="Arial"/>
              <a:buNone/>
            </a:pPr>
            <a:r>
              <a:rPr lang="en" sz="1600" b="0" i="1" u="none" strike="noStrike" cap="none" dirty="0">
                <a:solidFill>
                  <a:schemeClr val="accent1"/>
                </a:solidFill>
                <a:latin typeface="Arial"/>
                <a:ea typeface="Arial"/>
                <a:cs typeface="Arial"/>
                <a:sym typeface="Arial"/>
              </a:rPr>
              <a:t>Applying data from many to help one to grow their customers’ collective power. </a:t>
            </a:r>
          </a:p>
          <a:p>
            <a:pPr marL="117475" marR="0" lvl="0" indent="-117475" algn="l" rtl="0">
              <a:lnSpc>
                <a:spcPct val="100000"/>
              </a:lnSpc>
              <a:spcBef>
                <a:spcPts val="1000"/>
              </a:spcBef>
              <a:spcAft>
                <a:spcPts val="0"/>
              </a:spcAft>
              <a:buClr>
                <a:schemeClr val="dk1"/>
              </a:buClr>
              <a:buSzPct val="68750"/>
              <a:buFont typeface="Arial"/>
              <a:buChar char="•"/>
            </a:pPr>
            <a:r>
              <a:rPr lang="en" sz="1200" b="0" i="0" u="none" strike="noStrike" cap="none" dirty="0">
                <a:solidFill>
                  <a:schemeClr val="accent1"/>
                </a:solidFill>
                <a:latin typeface="Arial"/>
                <a:ea typeface="Arial"/>
                <a:cs typeface="Arial"/>
                <a:sym typeface="Arial"/>
              </a:rPr>
              <a:t>More customers means more data, and more data means more insights. </a:t>
            </a:r>
          </a:p>
          <a:p>
            <a:pPr marL="117475" marR="0" lvl="0" indent="-117475" algn="l" rtl="0">
              <a:lnSpc>
                <a:spcPct val="100000"/>
              </a:lnSpc>
              <a:spcBef>
                <a:spcPts val="0"/>
              </a:spcBef>
              <a:spcAft>
                <a:spcPts val="0"/>
              </a:spcAft>
              <a:buClr>
                <a:schemeClr val="dk1"/>
              </a:buClr>
              <a:buSzPct val="68750"/>
              <a:buFont typeface="Arial"/>
              <a:buChar char="•"/>
            </a:pPr>
            <a:r>
              <a:rPr lang="en" sz="1200" b="0" i="0" u="none" strike="noStrike" cap="none" dirty="0">
                <a:solidFill>
                  <a:schemeClr val="accent1"/>
                </a:solidFill>
                <a:latin typeface="Arial"/>
                <a:ea typeface="Arial"/>
                <a:cs typeface="Arial"/>
                <a:sym typeface="Arial"/>
              </a:rPr>
              <a:t>Providing a better, more holistic credit score for a small business and provide insights on pricing, payroll, payments and inventory strategies for small business owners that previously only big corporations could access. </a:t>
            </a:r>
          </a:p>
          <a:p>
            <a:pPr marL="117475" marR="0" lvl="0" indent="-117475" algn="l" rtl="0">
              <a:lnSpc>
                <a:spcPct val="100000"/>
              </a:lnSpc>
              <a:spcBef>
                <a:spcPts val="0"/>
              </a:spcBef>
              <a:spcAft>
                <a:spcPts val="0"/>
              </a:spcAft>
              <a:buClr>
                <a:schemeClr val="dk1"/>
              </a:buClr>
              <a:buSzPct val="68750"/>
              <a:buFont typeface="Arial"/>
              <a:buChar char="•"/>
            </a:pPr>
            <a:r>
              <a:rPr lang="en" sz="1200" b="0" i="0" u="none" strike="noStrike" cap="none" dirty="0">
                <a:solidFill>
                  <a:schemeClr val="accent1"/>
                </a:solidFill>
                <a:latin typeface="Arial"/>
                <a:ea typeface="Arial"/>
                <a:cs typeface="Arial"/>
                <a:sym typeface="Arial"/>
              </a:rPr>
              <a:t>With more than 1,545 apps on the platform to help customer meet the unique needs of business.</a:t>
            </a:r>
          </a:p>
          <a:p>
            <a:pPr marL="9525" marR="0" lvl="0" indent="-61912" algn="l" rtl="0">
              <a:lnSpc>
                <a:spcPct val="100000"/>
              </a:lnSpc>
              <a:spcBef>
                <a:spcPts val="1000"/>
              </a:spcBef>
              <a:spcAft>
                <a:spcPts val="0"/>
              </a:spcAft>
              <a:buClr>
                <a:schemeClr val="dk1"/>
              </a:buClr>
              <a:buSzPct val="68750"/>
              <a:buFont typeface="Arial"/>
              <a:buNone/>
            </a:pPr>
            <a:r>
              <a:rPr lang="en" sz="1200" b="0" i="0" u="none" strike="noStrike" cap="none" dirty="0">
                <a:solidFill>
                  <a:schemeClr val="accent1"/>
                </a:solidFill>
                <a:latin typeface="Arial"/>
                <a:ea typeface="Arial"/>
                <a:cs typeface="Arial"/>
                <a:sym typeface="Arial"/>
              </a:rPr>
              <a:t>Business and Customer 360 with the Intuit Data Fabric powered by DataStax</a:t>
            </a:r>
          </a:p>
        </p:txBody>
      </p:sp>
      <p:pic>
        <p:nvPicPr>
          <p:cNvPr id="3" name="Picture 2"/>
          <p:cNvPicPr>
            <a:picLocks noChangeAspect="1"/>
          </p:cNvPicPr>
          <p:nvPr/>
        </p:nvPicPr>
        <p:blipFill>
          <a:blip r:embed="rId3"/>
          <a:stretch>
            <a:fillRect/>
          </a:stretch>
        </p:blipFill>
        <p:spPr>
          <a:xfrm>
            <a:off x="4281375" y="1303438"/>
            <a:ext cx="4711900" cy="2921378"/>
          </a:xfrm>
          <a:prstGeom prst="rect">
            <a:avLst/>
          </a:prstGeom>
        </p:spPr>
      </p:pic>
    </p:spTree>
    <p:extLst>
      <p:ext uri="{BB962C8B-B14F-4D97-AF65-F5344CB8AC3E}">
        <p14:creationId xmlns:p14="http://schemas.microsoft.com/office/powerpoint/2010/main" val="196074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57200" y="89870"/>
            <a:ext cx="7581481" cy="795507"/>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80" dirty="0"/>
              <a:t>Improving member satisfaction and reducing churn. </a:t>
            </a:r>
            <a:endParaRPr sz="288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a:buSzPct val="25000"/>
              </a:pPr>
              <a:t>19</a:t>
            </a:fld>
            <a:endParaRPr lang="en-US" sz="600" b="0" i="0" u="none" strike="noStrike" cap="none">
              <a:solidFill>
                <a:srgbClr val="BFBFBF"/>
              </a:solidFill>
              <a:latin typeface="Arial"/>
              <a:ea typeface="Arial"/>
              <a:cs typeface="Arial"/>
              <a:sym typeface="Arial"/>
            </a:endParaRPr>
          </a:p>
        </p:txBody>
      </p:sp>
      <p:sp>
        <p:nvSpPr>
          <p:cNvPr id="1084" name="Shape 1084"/>
          <p:cNvSpPr txBox="1">
            <a:spLocks noGrp="1"/>
          </p:cNvSpPr>
          <p:nvPr>
            <p:ph type="body" idx="1"/>
          </p:nvPr>
        </p:nvSpPr>
        <p:spPr>
          <a:xfrm>
            <a:off x="464818" y="1272540"/>
            <a:ext cx="4091100" cy="2914500"/>
          </a:xfrm>
          <a:prstGeom prst="rect">
            <a:avLst/>
          </a:prstGeom>
          <a:noFill/>
          <a:ln>
            <a:noFill/>
          </a:ln>
        </p:spPr>
        <p:txBody>
          <a:bodyPr wrap="square" lIns="91425" tIns="45700" rIns="91425" bIns="45700" anchor="ctr" anchorCtr="0">
            <a:noAutofit/>
          </a:bodyPr>
          <a:lstStyle/>
          <a:p>
            <a:pPr marL="0" lvl="0" indent="-20637">
              <a:spcBef>
                <a:spcPts val="0"/>
              </a:spcBef>
              <a:buClr>
                <a:schemeClr val="dk1"/>
              </a:buClr>
              <a:buSzPct val="25000"/>
              <a:buNone/>
            </a:pPr>
            <a:r>
              <a:rPr lang="en-US" sz="1300" b="1" dirty="0">
                <a:solidFill>
                  <a:schemeClr val="accent1"/>
                </a:solidFill>
              </a:rPr>
              <a:t>Why DataStax?</a:t>
            </a:r>
            <a:endParaRPr lang="en" sz="1300" b="1" dirty="0">
              <a:solidFill>
                <a:schemeClr val="accent1"/>
              </a:solidFill>
            </a:endParaRPr>
          </a:p>
          <a:p>
            <a:pPr marL="0" lvl="0" indent="-20637">
              <a:spcBef>
                <a:spcPts val="0"/>
              </a:spcBef>
              <a:buClr>
                <a:schemeClr val="dk1"/>
              </a:buClr>
              <a:buSzPct val="25000"/>
              <a:buNone/>
            </a:pPr>
            <a:endParaRPr lang="en" sz="1300" dirty="0">
              <a:solidFill>
                <a:schemeClr val="accent1"/>
              </a:solidFill>
            </a:endParaRPr>
          </a:p>
          <a:p>
            <a:pPr marL="117475" lvl="0" indent="-117475">
              <a:spcBef>
                <a:spcPts val="0"/>
              </a:spcBef>
              <a:buClr>
                <a:schemeClr val="dk1"/>
              </a:buClr>
              <a:buSzPct val="68750"/>
            </a:pPr>
            <a:r>
              <a:rPr lang="en" sz="1200" dirty="0">
                <a:solidFill>
                  <a:schemeClr val="accent1"/>
                </a:solidFill>
              </a:rPr>
              <a:t>DataStax Enterprise with graph technology for comprehensive </a:t>
            </a:r>
            <a:r>
              <a:rPr lang="en" sz="1200" b="1" dirty="0">
                <a:solidFill>
                  <a:schemeClr val="accent1"/>
                </a:solidFill>
              </a:rPr>
              <a:t>Member Journey</a:t>
            </a:r>
            <a:r>
              <a:rPr lang="en" sz="1200" dirty="0">
                <a:solidFill>
                  <a:schemeClr val="accent1"/>
                </a:solidFill>
              </a:rPr>
              <a:t> visibility</a:t>
            </a:r>
          </a:p>
          <a:p>
            <a:pPr marL="117475" lvl="0" indent="-117475">
              <a:spcBef>
                <a:spcPts val="0"/>
              </a:spcBef>
              <a:buClr>
                <a:schemeClr val="dk1"/>
              </a:buClr>
              <a:buSzPct val="68750"/>
            </a:pPr>
            <a:r>
              <a:rPr lang="en" sz="1200" dirty="0">
                <a:solidFill>
                  <a:schemeClr val="accent1"/>
                </a:solidFill>
              </a:rPr>
              <a:t>Can help in retaining 112K + additional members (3% pt. churn reduction)</a:t>
            </a:r>
          </a:p>
          <a:p>
            <a:pPr marL="117475" lvl="0" indent="-117475">
              <a:spcBef>
                <a:spcPts val="0"/>
              </a:spcBef>
              <a:buClr>
                <a:schemeClr val="dk1"/>
              </a:buClr>
              <a:buSzPct val="68750"/>
            </a:pPr>
            <a:r>
              <a:rPr lang="en" sz="1200" dirty="0">
                <a:solidFill>
                  <a:schemeClr val="accent1"/>
                </a:solidFill>
              </a:rPr>
              <a:t>Driving an estimated $16.2M incremental operating income and 50% duplicate call volume reduction over the next 5 years.</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4610"/>
          <a:stretch/>
        </p:blipFill>
        <p:spPr>
          <a:xfrm>
            <a:off x="4555918" y="1277588"/>
            <a:ext cx="4588082" cy="2915793"/>
          </a:xfrm>
          <a:prstGeom prst="rect">
            <a:avLst/>
          </a:prstGeom>
        </p:spPr>
      </p:pic>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a:solidFill>
                  <a:schemeClr val="lt1"/>
                </a:solidFill>
              </a:rPr>
              <a:t>Kaiser</a:t>
            </a:r>
          </a:p>
        </p:txBody>
      </p:sp>
    </p:spTree>
    <p:extLst>
      <p:ext uri="{BB962C8B-B14F-4D97-AF65-F5344CB8AC3E}">
        <p14:creationId xmlns:p14="http://schemas.microsoft.com/office/powerpoint/2010/main" val="111283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3" name="Content Placeholder 2"/>
          <p:cNvSpPr>
            <a:spLocks noGrp="1"/>
          </p:cNvSpPr>
          <p:nvPr>
            <p:ph sz="quarter" idx="16"/>
          </p:nvPr>
        </p:nvSpPr>
        <p:spPr>
          <a:xfrm>
            <a:off x="428172" y="731319"/>
            <a:ext cx="5462832" cy="3782516"/>
          </a:xfrm>
        </p:spPr>
        <p:txBody>
          <a:bodyPr/>
          <a:lstStyle/>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Introductions</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DataStax, Inc.</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Why Cassandra?</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Why DataStax Enterprise?</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Use cases</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Learning resources</a:t>
            </a:r>
          </a:p>
          <a:p>
            <a:pPr marL="285750" indent="-285750">
              <a:spcBef>
                <a:spcPts val="400"/>
              </a:spcBef>
              <a:spcAft>
                <a:spcPts val="0"/>
              </a:spcAft>
              <a:buSzPts val="1600"/>
            </a:pPr>
            <a:r>
              <a:rPr lang="en-US" sz="2400" dirty="0">
                <a:solidFill>
                  <a:schemeClr val="tx1"/>
                </a:solidFill>
                <a:latin typeface="Calibri" panose="020F0502020204030204" pitchFamily="34" charset="0"/>
                <a:cs typeface="Calibri" panose="020F0502020204030204" pitchFamily="34" charset="0"/>
              </a:rPr>
              <a:t>Discussion and next steps</a:t>
            </a:r>
          </a:p>
          <a:p>
            <a:pPr marL="285750" indent="-285750">
              <a:spcBef>
                <a:spcPts val="400"/>
              </a:spcBef>
              <a:spcAft>
                <a:spcPts val="0"/>
              </a:spcAft>
              <a:buSzPts val="1600"/>
            </a:pPr>
            <a:endParaRPr lang="en-US" sz="2400" dirty="0">
              <a:latin typeface="Calibri" panose="020F0502020204030204" pitchFamily="34" charset="0"/>
              <a:cs typeface="Calibri" panose="020F0502020204030204" pitchFamily="34" charset="0"/>
            </a:endParaRPr>
          </a:p>
          <a:p>
            <a:endParaRPr lang="en-US" sz="1200" dirty="0"/>
          </a:p>
          <a:p>
            <a:endParaRPr lang="en-US" sz="1200" dirty="0"/>
          </a:p>
          <a:p>
            <a:endParaRPr lang="en-US" sz="1200" dirty="0"/>
          </a:p>
          <a:p>
            <a:pPr marL="0" indent="0">
              <a:buNone/>
            </a:pPr>
            <a:endParaRPr lang="en-US" sz="1200" dirty="0"/>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a:t>
            </a:fld>
            <a:endParaRPr lang="en-US" dirty="0"/>
          </a:p>
        </p:txBody>
      </p:sp>
    </p:spTree>
    <p:extLst>
      <p:ext uri="{BB962C8B-B14F-4D97-AF65-F5344CB8AC3E}">
        <p14:creationId xmlns:p14="http://schemas.microsoft.com/office/powerpoint/2010/main" val="24011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57200" y="244850"/>
            <a:ext cx="7581481" cy="795507"/>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80" dirty="0"/>
              <a:t>Improve the customer experience</a:t>
            </a:r>
            <a:endParaRPr sz="288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marL="0" marR="0" lvl="0" indent="0" algn="l" rtl="0">
                <a:spcBef>
                  <a:spcPts val="0"/>
                </a:spcBef>
                <a:buSzPct val="25000"/>
                <a:buNone/>
              </a:pPr>
              <a:t>20</a:t>
            </a:fld>
            <a:endParaRPr lang="en-US" sz="600" b="0" i="0" u="none" strike="noStrike" cap="none">
              <a:solidFill>
                <a:srgbClr val="BFBFBF"/>
              </a:solidFill>
              <a:latin typeface="Arial"/>
              <a:ea typeface="Arial"/>
              <a:cs typeface="Arial"/>
              <a:sym typeface="Arial"/>
            </a:endParaRPr>
          </a:p>
        </p:txBody>
      </p:sp>
      <p:sp>
        <p:nvSpPr>
          <p:cNvPr id="1084" name="Shape 1084"/>
          <p:cNvSpPr txBox="1">
            <a:spLocks noGrp="1"/>
          </p:cNvSpPr>
          <p:nvPr>
            <p:ph type="body" idx="1"/>
          </p:nvPr>
        </p:nvSpPr>
        <p:spPr>
          <a:xfrm>
            <a:off x="43200" y="2564001"/>
            <a:ext cx="4091100" cy="1715060"/>
          </a:xfrm>
          <a:prstGeom prst="rect">
            <a:avLst/>
          </a:prstGeom>
          <a:noFill/>
          <a:ln>
            <a:noFill/>
          </a:ln>
        </p:spPr>
        <p:txBody>
          <a:bodyPr wrap="square" lIns="91425" tIns="45700" rIns="91425" bIns="45700" anchor="ctr" anchorCtr="0">
            <a:noAutofit/>
          </a:bodyPr>
          <a:lstStyle/>
          <a:p>
            <a:pPr marL="0" lvl="0" indent="-20637">
              <a:spcBef>
                <a:spcPts val="0"/>
              </a:spcBef>
              <a:buClr>
                <a:schemeClr val="dk1"/>
              </a:buClr>
              <a:buSzPct val="25000"/>
              <a:buNone/>
            </a:pPr>
            <a:r>
              <a:rPr lang="en-US" sz="1300" b="1" dirty="0">
                <a:solidFill>
                  <a:schemeClr val="accent1"/>
                </a:solidFill>
              </a:rPr>
              <a:t>Why DataStax?</a:t>
            </a:r>
            <a:endParaRPr lang="en" sz="1300" b="1" dirty="0">
              <a:solidFill>
                <a:schemeClr val="accent1"/>
              </a:solidFill>
            </a:endParaRPr>
          </a:p>
          <a:p>
            <a:pPr marL="0" lvl="0" indent="-20637">
              <a:spcBef>
                <a:spcPts val="0"/>
              </a:spcBef>
              <a:buClr>
                <a:schemeClr val="dk1"/>
              </a:buClr>
              <a:buSzPct val="25000"/>
              <a:buNone/>
            </a:pPr>
            <a:endParaRPr lang="en" sz="1300" dirty="0">
              <a:solidFill>
                <a:schemeClr val="accent1"/>
              </a:solidFill>
            </a:endParaRPr>
          </a:p>
          <a:p>
            <a:pPr marL="117475" lvl="0" indent="-117475">
              <a:spcBef>
                <a:spcPts val="0"/>
              </a:spcBef>
              <a:buClr>
                <a:schemeClr val="dk1"/>
              </a:buClr>
              <a:buSzPct val="68750"/>
            </a:pPr>
            <a:r>
              <a:rPr lang="en-US" sz="1200" dirty="0">
                <a:solidFill>
                  <a:schemeClr val="accent1"/>
                </a:solidFill>
              </a:rPr>
              <a:t>Full-text Search… at speed and at scale</a:t>
            </a:r>
          </a:p>
          <a:p>
            <a:pPr marL="574675" lvl="1" indent="-117475">
              <a:spcBef>
                <a:spcPts val="0"/>
              </a:spcBef>
              <a:buClr>
                <a:schemeClr val="dk1"/>
              </a:buClr>
              <a:buSzPct val="68750"/>
            </a:pPr>
            <a:r>
              <a:rPr lang="en-US" sz="1200" dirty="0">
                <a:solidFill>
                  <a:schemeClr val="accent1"/>
                </a:solidFill>
              </a:rPr>
              <a:t>Provider Directory</a:t>
            </a:r>
          </a:p>
          <a:p>
            <a:pPr marL="574675" lvl="1" indent="-117475">
              <a:spcBef>
                <a:spcPts val="0"/>
              </a:spcBef>
              <a:buClr>
                <a:schemeClr val="dk1"/>
              </a:buClr>
              <a:buSzPct val="68750"/>
            </a:pPr>
            <a:endParaRPr lang="en-US" sz="1200" dirty="0">
              <a:solidFill>
                <a:schemeClr val="accent1"/>
              </a:solidFill>
            </a:endParaRPr>
          </a:p>
          <a:p>
            <a:pPr marL="0" indent="0">
              <a:spcBef>
                <a:spcPts val="0"/>
              </a:spcBef>
              <a:buClr>
                <a:schemeClr val="dk1"/>
              </a:buClr>
              <a:buSzPct val="68750"/>
              <a:buNone/>
            </a:pPr>
            <a:r>
              <a:rPr lang="en-US" sz="1200" b="1" i="1" dirty="0">
                <a:solidFill>
                  <a:schemeClr val="accent1"/>
                </a:solidFill>
              </a:rPr>
              <a:t>“Find me a podiatrist who is female, speaks German, and is close to my home.”</a:t>
            </a:r>
          </a:p>
        </p:txBody>
      </p:sp>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dirty="0" err="1">
                <a:solidFill>
                  <a:schemeClr val="lt1"/>
                </a:solidFill>
              </a:rPr>
              <a:t>HealthX</a:t>
            </a:r>
            <a:endParaRPr lang="en-US" sz="2400" dirty="0">
              <a:solidFill>
                <a:schemeClr val="lt1"/>
              </a:solidFill>
            </a:endParaRPr>
          </a:p>
        </p:txBody>
      </p:sp>
      <p:pic>
        <p:nvPicPr>
          <p:cNvPr id="2" name="Picture 1">
            <a:extLst>
              <a:ext uri="{FF2B5EF4-FFF2-40B4-BE49-F238E27FC236}">
                <a16:creationId xmlns:a16="http://schemas.microsoft.com/office/drawing/2014/main" id="{E00463E2-6F34-4F9E-B9B9-7B8C511422A5}"/>
              </a:ext>
            </a:extLst>
          </p:cNvPr>
          <p:cNvPicPr>
            <a:picLocks noChangeAspect="1"/>
          </p:cNvPicPr>
          <p:nvPr/>
        </p:nvPicPr>
        <p:blipFill>
          <a:blip r:embed="rId3"/>
          <a:stretch>
            <a:fillRect/>
          </a:stretch>
        </p:blipFill>
        <p:spPr>
          <a:xfrm>
            <a:off x="2203181" y="1205385"/>
            <a:ext cx="6457950" cy="185737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46513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57200" y="244850"/>
            <a:ext cx="7581481" cy="795507"/>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80" dirty="0"/>
              <a:t>Real-time patient monitoring</a:t>
            </a:r>
            <a:endParaRPr sz="288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marL="0" marR="0" lvl="0" indent="0" algn="l" rtl="0">
                <a:spcBef>
                  <a:spcPts val="0"/>
                </a:spcBef>
                <a:buSzPct val="25000"/>
                <a:buNone/>
              </a:pPr>
              <a:t>21</a:t>
            </a:fld>
            <a:endParaRPr lang="en-US" sz="600" b="0" i="0" u="none" strike="noStrike" cap="none">
              <a:solidFill>
                <a:srgbClr val="BFBFBF"/>
              </a:solidFill>
              <a:latin typeface="Arial"/>
              <a:ea typeface="Arial"/>
              <a:cs typeface="Arial"/>
              <a:sym typeface="Arial"/>
            </a:endParaRPr>
          </a:p>
        </p:txBody>
      </p:sp>
      <p:sp>
        <p:nvSpPr>
          <p:cNvPr id="1084" name="Shape 1084"/>
          <p:cNvSpPr txBox="1">
            <a:spLocks noGrp="1"/>
          </p:cNvSpPr>
          <p:nvPr>
            <p:ph type="body" idx="1"/>
          </p:nvPr>
        </p:nvSpPr>
        <p:spPr>
          <a:xfrm>
            <a:off x="43200" y="1626348"/>
            <a:ext cx="4091100" cy="1715060"/>
          </a:xfrm>
          <a:prstGeom prst="rect">
            <a:avLst/>
          </a:prstGeom>
          <a:noFill/>
          <a:ln>
            <a:noFill/>
          </a:ln>
        </p:spPr>
        <p:txBody>
          <a:bodyPr wrap="square" lIns="91425" tIns="45700" rIns="91425" bIns="45700" anchor="ctr" anchorCtr="0">
            <a:noAutofit/>
          </a:bodyPr>
          <a:lstStyle/>
          <a:p>
            <a:pPr marL="0" lvl="0" indent="-20637">
              <a:spcBef>
                <a:spcPts val="0"/>
              </a:spcBef>
              <a:buClr>
                <a:schemeClr val="dk1"/>
              </a:buClr>
              <a:buSzPct val="25000"/>
              <a:buNone/>
            </a:pPr>
            <a:r>
              <a:rPr lang="en-US" sz="1300" b="1" dirty="0">
                <a:solidFill>
                  <a:schemeClr val="accent1"/>
                </a:solidFill>
              </a:rPr>
              <a:t>Why DataStax?</a:t>
            </a:r>
            <a:endParaRPr lang="en" sz="1300" b="1" dirty="0">
              <a:solidFill>
                <a:schemeClr val="accent1"/>
              </a:solidFill>
            </a:endParaRPr>
          </a:p>
          <a:p>
            <a:pPr marL="0" lvl="0" indent="-20637">
              <a:spcBef>
                <a:spcPts val="0"/>
              </a:spcBef>
              <a:buClr>
                <a:schemeClr val="dk1"/>
              </a:buClr>
              <a:buSzPct val="25000"/>
              <a:buNone/>
            </a:pPr>
            <a:endParaRPr lang="en" sz="1300" dirty="0">
              <a:solidFill>
                <a:schemeClr val="accent1"/>
              </a:solidFill>
            </a:endParaRPr>
          </a:p>
          <a:p>
            <a:pPr marL="117475" lvl="0" indent="-117475">
              <a:spcBef>
                <a:spcPts val="0"/>
              </a:spcBef>
              <a:buClr>
                <a:schemeClr val="dk1"/>
              </a:buClr>
              <a:buSzPct val="68750"/>
            </a:pPr>
            <a:r>
              <a:rPr lang="en-US" sz="1200" dirty="0">
                <a:solidFill>
                  <a:schemeClr val="accent1"/>
                </a:solidFill>
              </a:rPr>
              <a:t>High-speed, high-volume ingestion of real-time sensor data</a:t>
            </a:r>
          </a:p>
          <a:p>
            <a:pPr marL="574675" lvl="1" indent="-117475">
              <a:spcBef>
                <a:spcPts val="0"/>
              </a:spcBef>
              <a:buClr>
                <a:schemeClr val="dk1"/>
              </a:buClr>
              <a:buSzPct val="68750"/>
            </a:pPr>
            <a:endParaRPr lang="en-US" sz="1200" dirty="0">
              <a:solidFill>
                <a:schemeClr val="accent1"/>
              </a:solidFill>
            </a:endParaRPr>
          </a:p>
          <a:p>
            <a:pPr marL="0" indent="0">
              <a:spcBef>
                <a:spcPts val="0"/>
              </a:spcBef>
              <a:buClr>
                <a:schemeClr val="dk1"/>
              </a:buClr>
              <a:buSzPct val="68750"/>
              <a:buNone/>
            </a:pPr>
            <a:r>
              <a:rPr lang="en-US" sz="1200" b="1" i="1" dirty="0">
                <a:solidFill>
                  <a:schemeClr val="accent1"/>
                </a:solidFill>
              </a:rPr>
              <a:t>“In a medical environment where you’re monitoring critically ill patients in real-time, a very reliable and highly available persistence layer is critical. Also minimal latencies are critical where seconds count in detecting a change in the state of a patient and alarming at the monitoring stations.”</a:t>
            </a:r>
          </a:p>
        </p:txBody>
      </p:sp>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dirty="0">
                <a:solidFill>
                  <a:schemeClr val="lt1"/>
                </a:solidFill>
              </a:rPr>
              <a:t>GE Healthcare</a:t>
            </a:r>
          </a:p>
        </p:txBody>
      </p:sp>
      <p:pic>
        <p:nvPicPr>
          <p:cNvPr id="3" name="Picture 2">
            <a:extLst>
              <a:ext uri="{FF2B5EF4-FFF2-40B4-BE49-F238E27FC236}">
                <a16:creationId xmlns:a16="http://schemas.microsoft.com/office/drawing/2014/main" id="{A3BBD370-9914-4C30-A1DB-68AF86F5F2C4}"/>
              </a:ext>
            </a:extLst>
          </p:cNvPr>
          <p:cNvPicPr>
            <a:picLocks noChangeAspect="1"/>
          </p:cNvPicPr>
          <p:nvPr/>
        </p:nvPicPr>
        <p:blipFill>
          <a:blip r:embed="rId3"/>
          <a:stretch>
            <a:fillRect/>
          </a:stretch>
        </p:blipFill>
        <p:spPr>
          <a:xfrm>
            <a:off x="4177500" y="1040357"/>
            <a:ext cx="4789803" cy="2337800"/>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93172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79809" y="108848"/>
            <a:ext cx="8184382" cy="795507"/>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80" dirty="0"/>
              <a:t>Powering </a:t>
            </a:r>
            <a:r>
              <a:rPr lang="en-US" sz="2880" dirty="0" err="1"/>
              <a:t>eCommerce</a:t>
            </a:r>
            <a:r>
              <a:rPr lang="en-US" sz="2880" dirty="0"/>
              <a:t> for 170 million customers, one billion live listings </a:t>
            </a:r>
            <a:endParaRPr sz="288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marL="0" marR="0" lvl="0" indent="0" algn="l" rtl="0">
                <a:spcBef>
                  <a:spcPts val="0"/>
                </a:spcBef>
                <a:buSzPct val="25000"/>
                <a:buNone/>
              </a:pPr>
              <a:t>22</a:t>
            </a:fld>
            <a:endParaRPr lang="en-US" sz="600" b="0" i="0" u="none" strike="noStrike" cap="none">
              <a:solidFill>
                <a:srgbClr val="BFBFBF"/>
              </a:solidFill>
              <a:latin typeface="Arial"/>
              <a:ea typeface="Arial"/>
              <a:cs typeface="Arial"/>
              <a:sym typeface="Arial"/>
            </a:endParaRPr>
          </a:p>
        </p:txBody>
      </p:sp>
      <p:sp>
        <p:nvSpPr>
          <p:cNvPr id="1084" name="Shape 1084"/>
          <p:cNvSpPr txBox="1">
            <a:spLocks noGrp="1"/>
          </p:cNvSpPr>
          <p:nvPr>
            <p:ph type="body" idx="1"/>
          </p:nvPr>
        </p:nvSpPr>
        <p:spPr>
          <a:xfrm>
            <a:off x="464818" y="1272540"/>
            <a:ext cx="4091100" cy="2914500"/>
          </a:xfrm>
          <a:prstGeom prst="rect">
            <a:avLst/>
          </a:prstGeom>
          <a:noFill/>
          <a:ln>
            <a:noFill/>
          </a:ln>
        </p:spPr>
        <p:txBody>
          <a:bodyPr wrap="square" lIns="91425" tIns="45700" rIns="91425" bIns="45700" anchor="ctr" anchorCtr="0">
            <a:noAutofit/>
          </a:bodyPr>
          <a:lstStyle/>
          <a:p>
            <a:pPr marL="0" lvl="0" indent="0">
              <a:spcBef>
                <a:spcPts val="0"/>
              </a:spcBef>
              <a:buClr>
                <a:schemeClr val="dk1"/>
              </a:buClr>
              <a:buSzPct val="68750"/>
              <a:buNone/>
            </a:pPr>
            <a:r>
              <a:rPr lang="en" sz="1600" i="1" dirty="0">
                <a:solidFill>
                  <a:schemeClr val="accent1"/>
                </a:solidFill>
              </a:rPr>
              <a:t>DataStax Enterprise with integrated search and analytics as the data platform to power </a:t>
            </a:r>
            <a:r>
              <a:rPr lang="en" sz="1600" i="1" dirty="0" err="1">
                <a:solidFill>
                  <a:schemeClr val="accent1"/>
                </a:solidFill>
              </a:rPr>
              <a:t>eCommerce</a:t>
            </a:r>
            <a:r>
              <a:rPr lang="en" sz="1600" i="1" dirty="0">
                <a:solidFill>
                  <a:schemeClr val="accent1"/>
                </a:solidFill>
              </a:rPr>
              <a:t> and customer experience transformation</a:t>
            </a:r>
            <a:endParaRPr lang="en-US" sz="1600" i="1" dirty="0">
              <a:solidFill>
                <a:schemeClr val="accent1"/>
              </a:solidFill>
            </a:endParaRPr>
          </a:p>
          <a:p>
            <a:pPr marL="117475" indent="-117475">
              <a:spcBef>
                <a:spcPts val="600"/>
              </a:spcBef>
              <a:buClr>
                <a:schemeClr val="dk1"/>
              </a:buClr>
              <a:buSzPct val="68750"/>
            </a:pPr>
            <a:r>
              <a:rPr lang="en" sz="1200" dirty="0">
                <a:solidFill>
                  <a:schemeClr val="accent1"/>
                </a:solidFill>
              </a:rPr>
              <a:t>Develop one of the world’s largest product catalogs, a catalog that is core to eBay’s mission of delivering amazing customer experiences. </a:t>
            </a:r>
            <a:endParaRPr lang="en-US" sz="1200" dirty="0">
              <a:solidFill>
                <a:schemeClr val="accent1"/>
              </a:solidFill>
            </a:endParaRPr>
          </a:p>
          <a:p>
            <a:pPr marL="117475" indent="-117475">
              <a:spcBef>
                <a:spcPts val="0"/>
              </a:spcBef>
              <a:buClr>
                <a:schemeClr val="dk1"/>
              </a:buClr>
              <a:buSzPct val="68750"/>
            </a:pPr>
            <a:r>
              <a:rPr lang="en" sz="1200" dirty="0">
                <a:solidFill>
                  <a:schemeClr val="accent1"/>
                </a:solidFill>
              </a:rPr>
              <a:t>Enable users to organize their search results by product instead of by listing with just one click on their mobile device. </a:t>
            </a:r>
            <a:endParaRPr lang="en-US" sz="1200" dirty="0">
              <a:solidFill>
                <a:schemeClr val="accent1"/>
              </a:solidFill>
            </a:endParaRPr>
          </a:p>
          <a:p>
            <a:pPr marL="117475" indent="-117475">
              <a:spcBef>
                <a:spcPts val="0"/>
              </a:spcBef>
              <a:buClr>
                <a:schemeClr val="dk1"/>
              </a:buClr>
              <a:buSzPct val="68750"/>
            </a:pPr>
            <a:r>
              <a:rPr lang="en-US" sz="1200" dirty="0">
                <a:solidFill>
                  <a:schemeClr val="accent1"/>
                </a:solidFill>
              </a:rPr>
              <a:t>V</a:t>
            </a:r>
            <a:r>
              <a:rPr lang="en" sz="1200" dirty="0" err="1">
                <a:solidFill>
                  <a:schemeClr val="accent1"/>
                </a:solidFill>
              </a:rPr>
              <a:t>isual</a:t>
            </a:r>
            <a:r>
              <a:rPr lang="en" sz="1200" dirty="0">
                <a:solidFill>
                  <a:schemeClr val="accent1"/>
                </a:solidFill>
              </a:rPr>
              <a:t> search functionality that allows users to search eBay’s inventory by taking a picture of an item they want.</a:t>
            </a:r>
          </a:p>
        </p:txBody>
      </p:sp>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dirty="0">
                <a:solidFill>
                  <a:schemeClr val="lt1"/>
                </a:solidFill>
              </a:rPr>
              <a:t>eBay</a:t>
            </a:r>
          </a:p>
        </p:txBody>
      </p:sp>
      <p:pic>
        <p:nvPicPr>
          <p:cNvPr id="2" name="Picture 1"/>
          <p:cNvPicPr>
            <a:picLocks noChangeAspect="1"/>
          </p:cNvPicPr>
          <p:nvPr/>
        </p:nvPicPr>
        <p:blipFill rotWithShape="1">
          <a:blip r:embed="rId3"/>
          <a:srcRect l="10220" r="10549"/>
          <a:stretch/>
        </p:blipFill>
        <p:spPr>
          <a:xfrm>
            <a:off x="4686418" y="1272715"/>
            <a:ext cx="4327081" cy="2914149"/>
          </a:xfrm>
          <a:prstGeom prst="rect">
            <a:avLst/>
          </a:prstGeom>
        </p:spPr>
      </p:pic>
    </p:spTree>
    <p:extLst>
      <p:ext uri="{BB962C8B-B14F-4D97-AF65-F5344CB8AC3E}">
        <p14:creationId xmlns:p14="http://schemas.microsoft.com/office/powerpoint/2010/main" val="15348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079"/>
        <p:cNvGrpSpPr/>
        <p:nvPr/>
      </p:nvGrpSpPr>
      <p:grpSpPr>
        <a:xfrm>
          <a:off x="0" y="0"/>
          <a:ext cx="0" cy="0"/>
          <a:chOff x="0" y="0"/>
          <a:chExt cx="0" cy="0"/>
        </a:xfrm>
      </p:grpSpPr>
      <p:sp>
        <p:nvSpPr>
          <p:cNvPr id="1080" name="Shape 1080"/>
          <p:cNvSpPr txBox="1">
            <a:spLocks noGrp="1"/>
          </p:cNvSpPr>
          <p:nvPr>
            <p:ph type="title"/>
          </p:nvPr>
        </p:nvSpPr>
        <p:spPr>
          <a:xfrm>
            <a:off x="479808" y="124479"/>
            <a:ext cx="8332595" cy="795507"/>
          </a:xfrm>
          <a:prstGeom prst="rect">
            <a:avLst/>
          </a:prstGeom>
          <a:noFill/>
          <a:ln>
            <a:noFill/>
          </a:ln>
        </p:spPr>
        <p:txBody>
          <a:bodyPr wrap="square" lIns="91425" tIns="45700" rIns="91425" bIns="45700" anchor="t" anchorCtr="0">
            <a:noAutofit/>
          </a:bodyPr>
          <a:lstStyle/>
          <a:p>
            <a:pPr lvl="0" indent="-69850">
              <a:buClr>
                <a:schemeClr val="dk1"/>
              </a:buClr>
              <a:buSzPct val="37931"/>
            </a:pPr>
            <a:r>
              <a:rPr lang="en-US" sz="2800" dirty="0"/>
              <a:t>Making sense of over 30 million data sources to provide real-time supply chain insights</a:t>
            </a:r>
            <a:endParaRPr sz="2800" dirty="0"/>
          </a:p>
        </p:txBody>
      </p:sp>
      <p:sp>
        <p:nvSpPr>
          <p:cNvPr id="1082" name="Shape 1082"/>
          <p:cNvSpPr txBox="1">
            <a:spLocks noGrp="1"/>
          </p:cNvSpPr>
          <p:nvPr>
            <p:ph type="sldNum" idx="12"/>
          </p:nvPr>
        </p:nvSpPr>
        <p:spPr>
          <a:xfrm>
            <a:off x="43200" y="4784541"/>
            <a:ext cx="274319" cy="274636"/>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buSzPct val="25000"/>
              <a:buNone/>
            </a:pPr>
            <a:fld id="{00000000-1234-1234-1234-123412341234}" type="slidenum">
              <a:rPr lang="en" sz="600" smtClean="0">
                <a:solidFill>
                  <a:srgbClr val="BFBFBF"/>
                </a:solidFill>
              </a:rPr>
              <a:pPr marL="0" marR="0" lvl="0" indent="0" algn="l" rtl="0">
                <a:spcBef>
                  <a:spcPts val="0"/>
                </a:spcBef>
                <a:buSzPct val="25000"/>
                <a:buNone/>
              </a:pPr>
              <a:t>23</a:t>
            </a:fld>
            <a:endParaRPr lang="en-US" sz="600" b="0" i="0" u="none" strike="noStrike" cap="none">
              <a:solidFill>
                <a:srgbClr val="BFBFBF"/>
              </a:solidFill>
              <a:latin typeface="Arial"/>
              <a:ea typeface="Arial"/>
              <a:cs typeface="Arial"/>
              <a:sym typeface="Arial"/>
            </a:endParaRPr>
          </a:p>
        </p:txBody>
      </p:sp>
      <p:sp>
        <p:nvSpPr>
          <p:cNvPr id="1084" name="Shape 1084"/>
          <p:cNvSpPr txBox="1">
            <a:spLocks noGrp="1"/>
          </p:cNvSpPr>
          <p:nvPr>
            <p:ph type="body" idx="1"/>
          </p:nvPr>
        </p:nvSpPr>
        <p:spPr>
          <a:xfrm>
            <a:off x="464818" y="1272540"/>
            <a:ext cx="4091100" cy="2914500"/>
          </a:xfrm>
          <a:prstGeom prst="rect">
            <a:avLst/>
          </a:prstGeom>
          <a:noFill/>
          <a:ln>
            <a:noFill/>
          </a:ln>
        </p:spPr>
        <p:txBody>
          <a:bodyPr wrap="square" lIns="91425" tIns="45700" rIns="91425" bIns="45700" anchor="ctr" anchorCtr="0">
            <a:noAutofit/>
          </a:bodyPr>
          <a:lstStyle/>
          <a:p>
            <a:pPr marL="0" lvl="0" indent="0">
              <a:spcBef>
                <a:spcPts val="0"/>
              </a:spcBef>
              <a:buClr>
                <a:schemeClr val="dk1"/>
              </a:buClr>
              <a:buSzPct val="68750"/>
              <a:buNone/>
            </a:pPr>
            <a:r>
              <a:rPr lang="en-US" sz="1600" i="1" dirty="0">
                <a:solidFill>
                  <a:schemeClr val="accent1"/>
                </a:solidFill>
              </a:rPr>
              <a:t>A</a:t>
            </a:r>
            <a:r>
              <a:rPr lang="en" sz="1600" i="1" dirty="0" err="1">
                <a:solidFill>
                  <a:schemeClr val="accent1"/>
                </a:solidFill>
              </a:rPr>
              <a:t>nalyz</a:t>
            </a:r>
            <a:r>
              <a:rPr lang="en-US" sz="1600" i="1" dirty="0" err="1">
                <a:solidFill>
                  <a:schemeClr val="accent1"/>
                </a:solidFill>
              </a:rPr>
              <a:t>ing</a:t>
            </a:r>
            <a:r>
              <a:rPr lang="en" sz="1600" i="1" dirty="0">
                <a:solidFill>
                  <a:schemeClr val="accent1"/>
                </a:solidFill>
              </a:rPr>
              <a:t> every aspect of the supply chain, </a:t>
            </a:r>
            <a:r>
              <a:rPr lang="en-US" sz="1600" i="1" dirty="0">
                <a:solidFill>
                  <a:schemeClr val="accent1"/>
                </a:solidFill>
              </a:rPr>
              <a:t>and </a:t>
            </a:r>
            <a:r>
              <a:rPr lang="en" sz="1600" i="1" dirty="0">
                <a:solidFill>
                  <a:schemeClr val="accent1"/>
                </a:solidFill>
              </a:rPr>
              <a:t>bring</a:t>
            </a:r>
            <a:r>
              <a:rPr lang="en-US" sz="1600" i="1" dirty="0" err="1">
                <a:solidFill>
                  <a:schemeClr val="accent1"/>
                </a:solidFill>
              </a:rPr>
              <a:t>ing</a:t>
            </a:r>
            <a:r>
              <a:rPr lang="en" sz="1600" i="1" dirty="0">
                <a:solidFill>
                  <a:schemeClr val="accent1"/>
                </a:solidFill>
              </a:rPr>
              <a:t> new innovations to market</a:t>
            </a:r>
            <a:r>
              <a:rPr lang="en-US" sz="1600" i="1" dirty="0">
                <a:solidFill>
                  <a:schemeClr val="accent1"/>
                </a:solidFill>
              </a:rPr>
              <a:t>.</a:t>
            </a:r>
          </a:p>
          <a:p>
            <a:pPr marL="0" lvl="0" indent="0">
              <a:spcBef>
                <a:spcPts val="0"/>
              </a:spcBef>
              <a:buClr>
                <a:schemeClr val="dk1"/>
              </a:buClr>
              <a:buSzPct val="68750"/>
              <a:buNone/>
            </a:pPr>
            <a:endParaRPr lang="en-US" sz="1600" i="1" dirty="0">
              <a:solidFill>
                <a:schemeClr val="accent1"/>
              </a:solidFill>
            </a:endParaRPr>
          </a:p>
          <a:p>
            <a:pPr marL="117475" indent="-117475">
              <a:spcBef>
                <a:spcPts val="200"/>
              </a:spcBef>
              <a:buClr>
                <a:schemeClr val="dk1"/>
              </a:buClr>
              <a:buSzPct val="68750"/>
            </a:pPr>
            <a:r>
              <a:rPr lang="en-US" sz="1200" dirty="0">
                <a:solidFill>
                  <a:schemeClr val="accent1"/>
                </a:solidFill>
              </a:rPr>
              <a:t>Millions of suppliers, key logistics hubs, and factory data - from EDI to Twitter, and ASNs to shop floors - to identifying the patterns that are affecting supply chains.</a:t>
            </a:r>
          </a:p>
          <a:p>
            <a:pPr marL="117475" indent="-117475">
              <a:spcBef>
                <a:spcPts val="400"/>
              </a:spcBef>
              <a:buClr>
                <a:schemeClr val="dk1"/>
              </a:buClr>
              <a:buSzPct val="68750"/>
            </a:pPr>
            <a:r>
              <a:rPr lang="en-US" sz="1200" dirty="0">
                <a:solidFill>
                  <a:schemeClr val="accent1"/>
                </a:solidFill>
              </a:rPr>
              <a:t>Powered by DataStax Enterprise Graph,  contextualizing massive amounts of real-time information with multi-tiered supply chain mapping, designed to detect major external risks very quickly.</a:t>
            </a:r>
            <a:endParaRPr lang="en" sz="1200" dirty="0">
              <a:solidFill>
                <a:schemeClr val="accent1"/>
              </a:solidFill>
            </a:endParaRPr>
          </a:p>
        </p:txBody>
      </p:sp>
      <p:sp>
        <p:nvSpPr>
          <p:cNvPr id="1083" name="Shape 1083"/>
          <p:cNvSpPr txBox="1"/>
          <p:nvPr/>
        </p:nvSpPr>
        <p:spPr>
          <a:xfrm>
            <a:off x="0" y="4186689"/>
            <a:ext cx="9144000" cy="522300"/>
          </a:xfrm>
          <a:prstGeom prst="rect">
            <a:avLst/>
          </a:prstGeom>
          <a:solidFill>
            <a:schemeClr val="accent1"/>
          </a:solidFill>
          <a:ln>
            <a:noFill/>
          </a:ln>
        </p:spPr>
        <p:txBody>
          <a:bodyPr wrap="square" lIns="91425" tIns="91425" rIns="91425" bIns="91425" anchor="ctr" anchorCtr="0">
            <a:noAutofit/>
          </a:bodyPr>
          <a:lstStyle/>
          <a:p>
            <a:pPr marL="139700" lvl="0" algn="ctr">
              <a:lnSpc>
                <a:spcPct val="115000"/>
              </a:lnSpc>
              <a:buSzPct val="25000"/>
            </a:pPr>
            <a:r>
              <a:rPr lang="en-US" sz="2400" dirty="0" err="1">
                <a:solidFill>
                  <a:schemeClr val="lt1"/>
                </a:solidFill>
              </a:rPr>
              <a:t>Elementum</a:t>
            </a:r>
            <a:endParaRPr lang="en-US" sz="2400" dirty="0">
              <a:solidFill>
                <a:schemeClr val="lt1"/>
              </a:solidFill>
            </a:endParaRPr>
          </a:p>
        </p:txBody>
      </p:sp>
      <p:pic>
        <p:nvPicPr>
          <p:cNvPr id="3" name="Picture 2"/>
          <p:cNvPicPr>
            <a:picLocks noChangeAspect="1"/>
          </p:cNvPicPr>
          <p:nvPr/>
        </p:nvPicPr>
        <p:blipFill rotWithShape="1">
          <a:blip r:embed="rId3"/>
          <a:srcRect l="19163" r="30661" b="-1983"/>
          <a:stretch/>
        </p:blipFill>
        <p:spPr>
          <a:xfrm>
            <a:off x="4555918" y="1272540"/>
            <a:ext cx="4588083" cy="3008058"/>
          </a:xfrm>
          <a:prstGeom prst="rect">
            <a:avLst/>
          </a:prstGeom>
        </p:spPr>
      </p:pic>
    </p:spTree>
    <p:extLst>
      <p:ext uri="{BB962C8B-B14F-4D97-AF65-F5344CB8AC3E}">
        <p14:creationId xmlns:p14="http://schemas.microsoft.com/office/powerpoint/2010/main" val="134941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US" sz="4000" dirty="0">
                <a:latin typeface="Calibri" panose="020F0502020204030204" pitchFamily="34" charset="0"/>
                <a:cs typeface="Calibri" panose="020F0502020204030204" pitchFamily="34" charset="0"/>
              </a:rPr>
              <a:t>Why Cassandra?</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24</a:t>
            </a:fld>
            <a:endParaRPr lang="en-US" dirty="0"/>
          </a:p>
        </p:txBody>
      </p:sp>
    </p:spTree>
    <p:extLst>
      <p:ext uri="{BB962C8B-B14F-4D97-AF65-F5344CB8AC3E}">
        <p14:creationId xmlns:p14="http://schemas.microsoft.com/office/powerpoint/2010/main" val="420330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Cassandra Roots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25</a:t>
            </a:fld>
            <a:endParaRPr lang="en-US" dirty="0"/>
          </a:p>
        </p:txBody>
      </p:sp>
      <p:pic>
        <p:nvPicPr>
          <p:cNvPr id="11" name="Picture 10">
            <a:extLst>
              <a:ext uri="{FF2B5EF4-FFF2-40B4-BE49-F238E27FC236}">
                <a16:creationId xmlns:a16="http://schemas.microsoft.com/office/drawing/2014/main" id="{58F6ECF5-8C22-A14B-AE5D-5195D5E8D9FE}"/>
              </a:ext>
            </a:extLst>
          </p:cNvPr>
          <p:cNvPicPr>
            <a:picLocks noChangeAspect="1"/>
          </p:cNvPicPr>
          <p:nvPr/>
        </p:nvPicPr>
        <p:blipFill>
          <a:blip r:embed="rId3"/>
          <a:stretch>
            <a:fillRect/>
          </a:stretch>
        </p:blipFill>
        <p:spPr>
          <a:xfrm>
            <a:off x="174175" y="997040"/>
            <a:ext cx="7035935" cy="3686231"/>
          </a:xfrm>
          <a:prstGeom prst="rect">
            <a:avLst/>
          </a:prstGeom>
        </p:spPr>
      </p:pic>
      <p:grpSp>
        <p:nvGrpSpPr>
          <p:cNvPr id="7" name="Group 6"/>
          <p:cNvGrpSpPr/>
          <p:nvPr/>
        </p:nvGrpSpPr>
        <p:grpSpPr>
          <a:xfrm>
            <a:off x="6274304" y="3513833"/>
            <a:ext cx="2869696" cy="1124724"/>
            <a:chOff x="6421649" y="3376583"/>
            <a:chExt cx="2869696" cy="1124724"/>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371" y="3651083"/>
              <a:ext cx="2440252" cy="850224"/>
            </a:xfrm>
            <a:prstGeom prst="rect">
              <a:avLst/>
            </a:prstGeom>
          </p:spPr>
        </p:pic>
        <p:sp>
          <p:nvSpPr>
            <p:cNvPr id="6" name="TextBox 5"/>
            <p:cNvSpPr txBox="1"/>
            <p:nvPr/>
          </p:nvSpPr>
          <p:spPr>
            <a:xfrm>
              <a:off x="6421649" y="3376583"/>
              <a:ext cx="2869696" cy="307777"/>
            </a:xfrm>
            <a:prstGeom prst="rect">
              <a:avLst/>
            </a:prstGeom>
            <a:noFill/>
          </p:spPr>
          <p:txBody>
            <a:bodyPr wrap="none" rtlCol="0">
              <a:spAutoFit/>
            </a:bodyPr>
            <a:lstStyle/>
            <a:p>
              <a:r>
                <a:rPr lang="en-US" b="1" dirty="0"/>
                <a:t>The Apache Cassandra Experts</a:t>
              </a:r>
            </a:p>
          </p:txBody>
        </p:sp>
      </p:grpSp>
    </p:spTree>
    <p:extLst>
      <p:ext uri="{BB962C8B-B14F-4D97-AF65-F5344CB8AC3E}">
        <p14:creationId xmlns:p14="http://schemas.microsoft.com/office/powerpoint/2010/main" val="272389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Relational Model</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26</a:t>
            </a:fld>
            <a:endParaRPr lang="en-US" dirty="0"/>
          </a:p>
        </p:txBody>
      </p:sp>
      <p:sp>
        <p:nvSpPr>
          <p:cNvPr id="8" name="Rectangle 7">
            <a:extLst>
              <a:ext uri="{FF2B5EF4-FFF2-40B4-BE49-F238E27FC236}">
                <a16:creationId xmlns:a16="http://schemas.microsoft.com/office/drawing/2014/main" id="{591F4940-6FA3-4639-A3E9-7E3BF6629662}"/>
              </a:ext>
            </a:extLst>
          </p:cNvPr>
          <p:cNvSpPr/>
          <p:nvPr/>
        </p:nvSpPr>
        <p:spPr>
          <a:xfrm>
            <a:off x="3962264" y="1789174"/>
            <a:ext cx="1560352" cy="2274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BIN</a:t>
            </a:r>
          </a:p>
          <a:p>
            <a:r>
              <a:rPr lang="en-US" sz="1200" dirty="0"/>
              <a:t>  BIN_PK</a:t>
            </a:r>
          </a:p>
          <a:p>
            <a:r>
              <a:rPr lang="en-US" sz="1200" dirty="0"/>
              <a:t>  PART_FK</a:t>
            </a:r>
          </a:p>
          <a:p>
            <a:r>
              <a:rPr lang="en-US" sz="1200" dirty="0"/>
              <a:t>  MFR_FK</a:t>
            </a:r>
          </a:p>
          <a:p>
            <a:r>
              <a:rPr lang="en-US" sz="1200" dirty="0"/>
              <a:t>  SHIPPER_FK</a:t>
            </a:r>
          </a:p>
          <a:p>
            <a:r>
              <a:rPr lang="en-US" sz="1200" dirty="0"/>
              <a:t>  DATE_RECVD</a:t>
            </a:r>
          </a:p>
          <a:p>
            <a:r>
              <a:rPr lang="en-US" sz="1200" dirty="0"/>
              <a:t>  QUANTITY_ORIG</a:t>
            </a:r>
          </a:p>
          <a:p>
            <a:r>
              <a:rPr lang="en-US" sz="1200" dirty="0"/>
              <a:t>  QUANTITY_LEFT</a:t>
            </a:r>
          </a:p>
          <a:p>
            <a:r>
              <a:rPr lang="en-US" sz="1200" dirty="0"/>
              <a:t>  UNUSABLE_PCT</a:t>
            </a:r>
          </a:p>
          <a:p>
            <a:r>
              <a:rPr lang="en-US" sz="1200" dirty="0"/>
              <a:t>  PRICE</a:t>
            </a:r>
          </a:p>
          <a:p>
            <a:r>
              <a:rPr lang="en-US" sz="1200" dirty="0"/>
              <a:t>  COMMENTS</a:t>
            </a:r>
          </a:p>
        </p:txBody>
      </p:sp>
      <p:sp>
        <p:nvSpPr>
          <p:cNvPr id="9" name="Rectangle 8">
            <a:extLst>
              <a:ext uri="{FF2B5EF4-FFF2-40B4-BE49-F238E27FC236}">
                <a16:creationId xmlns:a16="http://schemas.microsoft.com/office/drawing/2014/main" id="{9FB42D85-8375-46E4-86E3-777F9A52174D}"/>
              </a:ext>
            </a:extLst>
          </p:cNvPr>
          <p:cNvSpPr/>
          <p:nvPr/>
        </p:nvSpPr>
        <p:spPr>
          <a:xfrm>
            <a:off x="6473165" y="1509484"/>
            <a:ext cx="1560352" cy="907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a:t>
            </a:r>
          </a:p>
          <a:p>
            <a:r>
              <a:rPr lang="en-US" sz="1200" dirty="0"/>
              <a:t>  PART_PK</a:t>
            </a:r>
          </a:p>
          <a:p>
            <a:r>
              <a:rPr lang="en-US" sz="1200" dirty="0"/>
              <a:t>  SPECS</a:t>
            </a:r>
          </a:p>
          <a:p>
            <a:r>
              <a:rPr lang="en-US" sz="1200" dirty="0"/>
              <a:t>  COMMENTS</a:t>
            </a:r>
          </a:p>
        </p:txBody>
      </p:sp>
      <p:sp>
        <p:nvSpPr>
          <p:cNvPr id="10" name="Rectangle 9">
            <a:extLst>
              <a:ext uri="{FF2B5EF4-FFF2-40B4-BE49-F238E27FC236}">
                <a16:creationId xmlns:a16="http://schemas.microsoft.com/office/drawing/2014/main" id="{3FD5FC08-8150-4C20-9CB6-556AFE077538}"/>
              </a:ext>
            </a:extLst>
          </p:cNvPr>
          <p:cNvSpPr/>
          <p:nvPr/>
        </p:nvSpPr>
        <p:spPr>
          <a:xfrm>
            <a:off x="1335106" y="1368261"/>
            <a:ext cx="1676609" cy="128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MFR</a:t>
            </a:r>
          </a:p>
          <a:p>
            <a:r>
              <a:rPr lang="en-US" sz="1200" dirty="0"/>
              <a:t>  MFR_PK</a:t>
            </a:r>
          </a:p>
          <a:p>
            <a:r>
              <a:rPr lang="en-US" sz="1200" dirty="0"/>
              <a:t>  ADDRESS</a:t>
            </a:r>
          </a:p>
          <a:p>
            <a:r>
              <a:rPr lang="en-US" sz="1200" dirty="0"/>
              <a:t>  CONTACT_NAME</a:t>
            </a:r>
          </a:p>
          <a:p>
            <a:r>
              <a:rPr lang="en-US" sz="1200" dirty="0"/>
              <a:t>  CONTACT_PHONE</a:t>
            </a:r>
          </a:p>
          <a:p>
            <a:r>
              <a:rPr lang="en-US" sz="1200" dirty="0"/>
              <a:t>  COMMENTS</a:t>
            </a:r>
          </a:p>
        </p:txBody>
      </p:sp>
      <p:sp>
        <p:nvSpPr>
          <p:cNvPr id="12" name="Rectangle 11">
            <a:extLst>
              <a:ext uri="{FF2B5EF4-FFF2-40B4-BE49-F238E27FC236}">
                <a16:creationId xmlns:a16="http://schemas.microsoft.com/office/drawing/2014/main" id="{79E63B41-FE48-4CCD-8952-0F5359EF7DCB}"/>
              </a:ext>
            </a:extLst>
          </p:cNvPr>
          <p:cNvSpPr/>
          <p:nvPr/>
        </p:nvSpPr>
        <p:spPr>
          <a:xfrm>
            <a:off x="1335106" y="3060698"/>
            <a:ext cx="1676609" cy="1287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SHIPPER</a:t>
            </a:r>
          </a:p>
          <a:p>
            <a:r>
              <a:rPr lang="en-US" sz="1200" dirty="0"/>
              <a:t>  SHIPPER_PK</a:t>
            </a:r>
          </a:p>
          <a:p>
            <a:r>
              <a:rPr lang="en-US" sz="1200" dirty="0"/>
              <a:t>  ADDRESS</a:t>
            </a:r>
          </a:p>
          <a:p>
            <a:r>
              <a:rPr lang="en-US" sz="1200" dirty="0"/>
              <a:t>  CONTACT_NAME</a:t>
            </a:r>
          </a:p>
          <a:p>
            <a:r>
              <a:rPr lang="en-US" sz="1200" dirty="0"/>
              <a:t>  CONTACT_PHONE</a:t>
            </a:r>
          </a:p>
          <a:p>
            <a:r>
              <a:rPr lang="en-US" sz="1200" dirty="0"/>
              <a:t>  COMMENTS</a:t>
            </a:r>
          </a:p>
        </p:txBody>
      </p:sp>
      <p:cxnSp>
        <p:nvCxnSpPr>
          <p:cNvPr id="13" name="Straight Connector 12">
            <a:extLst>
              <a:ext uri="{FF2B5EF4-FFF2-40B4-BE49-F238E27FC236}">
                <a16:creationId xmlns:a16="http://schemas.microsoft.com/office/drawing/2014/main" id="{47F0F2E9-B482-49C3-A713-810EDF1184FB}"/>
              </a:ext>
            </a:extLst>
          </p:cNvPr>
          <p:cNvCxnSpPr/>
          <p:nvPr/>
        </p:nvCxnSpPr>
        <p:spPr>
          <a:xfrm flipV="1">
            <a:off x="5522616" y="1843312"/>
            <a:ext cx="950549" cy="5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742ED-2778-43EC-9E9F-B192DE601451}"/>
              </a:ext>
            </a:extLst>
          </p:cNvPr>
          <p:cNvCxnSpPr/>
          <p:nvPr/>
        </p:nvCxnSpPr>
        <p:spPr>
          <a:xfrm flipH="1" flipV="1">
            <a:off x="3011715" y="1727198"/>
            <a:ext cx="950549" cy="834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A5CD5B-4DCA-4999-900C-CFC153C8D47D}"/>
              </a:ext>
            </a:extLst>
          </p:cNvPr>
          <p:cNvCxnSpPr/>
          <p:nvPr/>
        </p:nvCxnSpPr>
        <p:spPr>
          <a:xfrm flipH="1">
            <a:off x="3011715" y="2728684"/>
            <a:ext cx="950549" cy="631371"/>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389614E-1CD1-47FE-8C9F-C0D2D4522217}"/>
              </a:ext>
            </a:extLst>
          </p:cNvPr>
          <p:cNvSpPr/>
          <p:nvPr/>
        </p:nvSpPr>
        <p:spPr>
          <a:xfrm>
            <a:off x="3947750" y="1741712"/>
            <a:ext cx="1560352" cy="233680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FCD128-2C6A-41F0-A542-FC3F5F3D68CF}"/>
              </a:ext>
            </a:extLst>
          </p:cNvPr>
          <p:cNvSpPr/>
          <p:nvPr/>
        </p:nvSpPr>
        <p:spPr>
          <a:xfrm>
            <a:off x="6444137" y="1487713"/>
            <a:ext cx="1560352" cy="92891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D8B529-AD49-4976-844B-729F23A5E67C}"/>
              </a:ext>
            </a:extLst>
          </p:cNvPr>
          <p:cNvSpPr/>
          <p:nvPr/>
        </p:nvSpPr>
        <p:spPr>
          <a:xfrm>
            <a:off x="1310017" y="1324716"/>
            <a:ext cx="1701697" cy="133139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597944F-8884-4749-9A52-180F9A832970}"/>
              </a:ext>
            </a:extLst>
          </p:cNvPr>
          <p:cNvSpPr/>
          <p:nvPr/>
        </p:nvSpPr>
        <p:spPr>
          <a:xfrm>
            <a:off x="1302761" y="3037111"/>
            <a:ext cx="1701697" cy="133139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2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Update Planes, Query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27</a:t>
            </a:fld>
            <a:endParaRPr lang="en-US" dirty="0"/>
          </a:p>
        </p:txBody>
      </p:sp>
      <p:sp>
        <p:nvSpPr>
          <p:cNvPr id="8" name="Rectangle 7">
            <a:extLst>
              <a:ext uri="{FF2B5EF4-FFF2-40B4-BE49-F238E27FC236}">
                <a16:creationId xmlns:a16="http://schemas.microsoft.com/office/drawing/2014/main" id="{591F4940-6FA3-4639-A3E9-7E3BF6629662}"/>
              </a:ext>
            </a:extLst>
          </p:cNvPr>
          <p:cNvSpPr/>
          <p:nvPr/>
        </p:nvSpPr>
        <p:spPr>
          <a:xfrm>
            <a:off x="1698035" y="591747"/>
            <a:ext cx="1560352" cy="227482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BIN</a:t>
            </a:r>
          </a:p>
          <a:p>
            <a:r>
              <a:rPr lang="en-US" sz="1200" dirty="0"/>
              <a:t>  BIN_PK</a:t>
            </a:r>
          </a:p>
          <a:p>
            <a:r>
              <a:rPr lang="en-US" sz="1200" dirty="0"/>
              <a:t>  PART_FK</a:t>
            </a:r>
          </a:p>
          <a:p>
            <a:r>
              <a:rPr lang="en-US" sz="1200" dirty="0"/>
              <a:t>  MFR_FK</a:t>
            </a:r>
          </a:p>
          <a:p>
            <a:r>
              <a:rPr lang="en-US" sz="1200" dirty="0"/>
              <a:t>  SHIPPER_FK</a:t>
            </a:r>
          </a:p>
          <a:p>
            <a:r>
              <a:rPr lang="en-US" sz="1200" dirty="0"/>
              <a:t>  DATE_RECVD</a:t>
            </a:r>
          </a:p>
          <a:p>
            <a:r>
              <a:rPr lang="en-US" sz="1200" dirty="0"/>
              <a:t>  QUANTITY_ORIG</a:t>
            </a:r>
          </a:p>
          <a:p>
            <a:r>
              <a:rPr lang="en-US" sz="1200" dirty="0"/>
              <a:t>  QUANTITY_LEFT</a:t>
            </a:r>
          </a:p>
          <a:p>
            <a:r>
              <a:rPr lang="en-US" sz="1200" dirty="0"/>
              <a:t>  UNUSABLE_PCT</a:t>
            </a:r>
          </a:p>
          <a:p>
            <a:r>
              <a:rPr lang="en-US" sz="1200" dirty="0"/>
              <a:t>  PRICE</a:t>
            </a:r>
          </a:p>
          <a:p>
            <a:r>
              <a:rPr lang="en-US" sz="1200" dirty="0"/>
              <a:t>  COMMENTS</a:t>
            </a:r>
          </a:p>
        </p:txBody>
      </p:sp>
      <p:sp>
        <p:nvSpPr>
          <p:cNvPr id="9" name="Rectangle 8">
            <a:extLst>
              <a:ext uri="{FF2B5EF4-FFF2-40B4-BE49-F238E27FC236}">
                <a16:creationId xmlns:a16="http://schemas.microsoft.com/office/drawing/2014/main" id="{9FB42D85-8375-46E4-86E3-777F9A52174D}"/>
              </a:ext>
            </a:extLst>
          </p:cNvPr>
          <p:cNvSpPr/>
          <p:nvPr/>
        </p:nvSpPr>
        <p:spPr>
          <a:xfrm>
            <a:off x="1792653" y="3580201"/>
            <a:ext cx="1560352" cy="90714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a:t>
            </a:r>
          </a:p>
          <a:p>
            <a:r>
              <a:rPr lang="en-US" sz="1200" dirty="0"/>
              <a:t>  PART_PK</a:t>
            </a:r>
          </a:p>
          <a:p>
            <a:r>
              <a:rPr lang="en-US" sz="1200" dirty="0"/>
              <a:t>  SPECS</a:t>
            </a:r>
          </a:p>
          <a:p>
            <a:r>
              <a:rPr lang="en-US" sz="1200" dirty="0"/>
              <a:t>  COMMENTS</a:t>
            </a:r>
          </a:p>
        </p:txBody>
      </p:sp>
      <p:sp>
        <p:nvSpPr>
          <p:cNvPr id="10" name="Rectangle 9">
            <a:extLst>
              <a:ext uri="{FF2B5EF4-FFF2-40B4-BE49-F238E27FC236}">
                <a16:creationId xmlns:a16="http://schemas.microsoft.com/office/drawing/2014/main" id="{3FD5FC08-8150-4C20-9CB6-556AFE077538}"/>
              </a:ext>
            </a:extLst>
          </p:cNvPr>
          <p:cNvSpPr/>
          <p:nvPr/>
        </p:nvSpPr>
        <p:spPr>
          <a:xfrm>
            <a:off x="2946391" y="1900754"/>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MFR</a:t>
            </a:r>
          </a:p>
          <a:p>
            <a:r>
              <a:rPr lang="en-US" sz="1200" dirty="0"/>
              <a:t>  MFR_PK</a:t>
            </a:r>
          </a:p>
          <a:p>
            <a:r>
              <a:rPr lang="en-US" sz="1200" dirty="0"/>
              <a:t>  ADDRESS</a:t>
            </a:r>
          </a:p>
          <a:p>
            <a:r>
              <a:rPr lang="en-US" sz="1200" dirty="0"/>
              <a:t>  CONTACT_NAME</a:t>
            </a:r>
          </a:p>
          <a:p>
            <a:r>
              <a:rPr lang="en-US" sz="1200" dirty="0"/>
              <a:t>  CONTACT_PHONE</a:t>
            </a:r>
          </a:p>
          <a:p>
            <a:r>
              <a:rPr lang="en-US" sz="1200" dirty="0"/>
              <a:t>  COMMENTS</a:t>
            </a:r>
          </a:p>
        </p:txBody>
      </p:sp>
      <p:sp>
        <p:nvSpPr>
          <p:cNvPr id="12" name="Rectangle 11">
            <a:extLst>
              <a:ext uri="{FF2B5EF4-FFF2-40B4-BE49-F238E27FC236}">
                <a16:creationId xmlns:a16="http://schemas.microsoft.com/office/drawing/2014/main" id="{79E63B41-FE48-4CCD-8952-0F5359EF7DCB}"/>
              </a:ext>
            </a:extLst>
          </p:cNvPr>
          <p:cNvSpPr/>
          <p:nvPr/>
        </p:nvSpPr>
        <p:spPr>
          <a:xfrm>
            <a:off x="565853" y="2745921"/>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SHIPPER</a:t>
            </a:r>
          </a:p>
          <a:p>
            <a:r>
              <a:rPr lang="en-US" sz="1200" dirty="0"/>
              <a:t>  SHIPPER_PK</a:t>
            </a:r>
          </a:p>
          <a:p>
            <a:r>
              <a:rPr lang="en-US" sz="1200" dirty="0"/>
              <a:t>  ADDRESS</a:t>
            </a:r>
          </a:p>
          <a:p>
            <a:r>
              <a:rPr lang="en-US" sz="1200" dirty="0"/>
              <a:t>  CONTACT_NAME</a:t>
            </a:r>
          </a:p>
          <a:p>
            <a:r>
              <a:rPr lang="en-US" sz="1200" dirty="0"/>
              <a:t>  CONTACT_PHONE</a:t>
            </a:r>
          </a:p>
          <a:p>
            <a:r>
              <a:rPr lang="en-US" sz="1200" dirty="0"/>
              <a:t>  COMMENTS</a:t>
            </a:r>
          </a:p>
        </p:txBody>
      </p:sp>
      <p:cxnSp>
        <p:nvCxnSpPr>
          <p:cNvPr id="4" name="Straight Arrow Connector 3">
            <a:extLst>
              <a:ext uri="{FF2B5EF4-FFF2-40B4-BE49-F238E27FC236}">
                <a16:creationId xmlns:a16="http://schemas.microsoft.com/office/drawing/2014/main" id="{63C733B5-FCFB-440F-8796-4F633AAC524E}"/>
              </a:ext>
            </a:extLst>
          </p:cNvPr>
          <p:cNvCxnSpPr/>
          <p:nvPr/>
        </p:nvCxnSpPr>
        <p:spPr>
          <a:xfrm>
            <a:off x="319312" y="1523999"/>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AB39225-E395-4866-923F-3DD7EFDC7639}"/>
              </a:ext>
            </a:extLst>
          </p:cNvPr>
          <p:cNvCxnSpPr/>
          <p:nvPr/>
        </p:nvCxnSpPr>
        <p:spPr>
          <a:xfrm>
            <a:off x="1807167" y="2481941"/>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3C96CF-3ABC-4199-8157-04C3EFE40E4F}"/>
              </a:ext>
            </a:extLst>
          </p:cNvPr>
          <p:cNvCxnSpPr>
            <a:cxnSpLocks/>
          </p:cNvCxnSpPr>
          <p:nvPr/>
        </p:nvCxnSpPr>
        <p:spPr>
          <a:xfrm>
            <a:off x="79829" y="3324534"/>
            <a:ext cx="251063"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5366A9-5B33-45F2-B3F5-2F1598233BF5}"/>
              </a:ext>
            </a:extLst>
          </p:cNvPr>
          <p:cNvCxnSpPr/>
          <p:nvPr/>
        </p:nvCxnSpPr>
        <p:spPr>
          <a:xfrm>
            <a:off x="765625" y="4012000"/>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0B4E39-0658-4481-AE58-D29CF671DD55}"/>
              </a:ext>
            </a:extLst>
          </p:cNvPr>
          <p:cNvSpPr txBox="1"/>
          <p:nvPr/>
        </p:nvSpPr>
        <p:spPr>
          <a:xfrm>
            <a:off x="4490757" y="847383"/>
            <a:ext cx="4407916" cy="400110"/>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Updates</a:t>
            </a:r>
            <a:r>
              <a:rPr lang="en-US" sz="2000" dirty="0">
                <a:latin typeface="Calibri" panose="020F0502020204030204" pitchFamily="34" charset="0"/>
                <a:cs typeface="Calibri" panose="020F0502020204030204" pitchFamily="34" charset="0"/>
              </a:rPr>
              <a:t> are “flat” and independent…</a:t>
            </a:r>
          </a:p>
        </p:txBody>
      </p:sp>
    </p:spTree>
    <p:extLst>
      <p:ext uri="{BB962C8B-B14F-4D97-AF65-F5344CB8AC3E}">
        <p14:creationId xmlns:p14="http://schemas.microsoft.com/office/powerpoint/2010/main" val="408452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Update Planes, Query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28</a:t>
            </a:fld>
            <a:endParaRPr lang="en-US" dirty="0"/>
          </a:p>
        </p:txBody>
      </p:sp>
      <p:sp>
        <p:nvSpPr>
          <p:cNvPr id="8" name="Rectangle 7">
            <a:extLst>
              <a:ext uri="{FF2B5EF4-FFF2-40B4-BE49-F238E27FC236}">
                <a16:creationId xmlns:a16="http://schemas.microsoft.com/office/drawing/2014/main" id="{591F4940-6FA3-4639-A3E9-7E3BF6629662}"/>
              </a:ext>
            </a:extLst>
          </p:cNvPr>
          <p:cNvSpPr/>
          <p:nvPr/>
        </p:nvSpPr>
        <p:spPr>
          <a:xfrm>
            <a:off x="1698035" y="591747"/>
            <a:ext cx="1560352" cy="227482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BIN</a:t>
            </a:r>
          </a:p>
          <a:p>
            <a:r>
              <a:rPr lang="en-US" sz="1200" dirty="0"/>
              <a:t>  BIN_PK</a:t>
            </a:r>
          </a:p>
          <a:p>
            <a:r>
              <a:rPr lang="en-US" sz="1200" dirty="0"/>
              <a:t>  PART_FK</a:t>
            </a:r>
          </a:p>
          <a:p>
            <a:r>
              <a:rPr lang="en-US" sz="1200" dirty="0"/>
              <a:t>  MFR_FK</a:t>
            </a:r>
          </a:p>
          <a:p>
            <a:r>
              <a:rPr lang="en-US" sz="1200" dirty="0"/>
              <a:t>  SHIPPER_FK</a:t>
            </a:r>
          </a:p>
          <a:p>
            <a:r>
              <a:rPr lang="en-US" sz="1200" dirty="0"/>
              <a:t>  DATE_RECVD</a:t>
            </a:r>
          </a:p>
          <a:p>
            <a:r>
              <a:rPr lang="en-US" sz="1200" dirty="0"/>
              <a:t>  QUANTITY_ORIG</a:t>
            </a:r>
          </a:p>
          <a:p>
            <a:r>
              <a:rPr lang="en-US" sz="1200" dirty="0"/>
              <a:t>  QUANTITY_LEFT</a:t>
            </a:r>
          </a:p>
          <a:p>
            <a:r>
              <a:rPr lang="en-US" sz="1200" dirty="0"/>
              <a:t>  UNUSABLE_PCT</a:t>
            </a:r>
          </a:p>
          <a:p>
            <a:r>
              <a:rPr lang="en-US" sz="1200" dirty="0"/>
              <a:t>  PRICE</a:t>
            </a:r>
          </a:p>
          <a:p>
            <a:r>
              <a:rPr lang="en-US" sz="1200" dirty="0"/>
              <a:t>  COMMENTS</a:t>
            </a:r>
          </a:p>
        </p:txBody>
      </p:sp>
      <p:sp>
        <p:nvSpPr>
          <p:cNvPr id="9" name="Rectangle 8">
            <a:extLst>
              <a:ext uri="{FF2B5EF4-FFF2-40B4-BE49-F238E27FC236}">
                <a16:creationId xmlns:a16="http://schemas.microsoft.com/office/drawing/2014/main" id="{9FB42D85-8375-46E4-86E3-777F9A52174D}"/>
              </a:ext>
            </a:extLst>
          </p:cNvPr>
          <p:cNvSpPr/>
          <p:nvPr/>
        </p:nvSpPr>
        <p:spPr>
          <a:xfrm>
            <a:off x="1792653" y="3580201"/>
            <a:ext cx="1560352" cy="90714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a:t>
            </a:r>
          </a:p>
          <a:p>
            <a:r>
              <a:rPr lang="en-US" sz="1200" dirty="0"/>
              <a:t>  PART_PK</a:t>
            </a:r>
          </a:p>
          <a:p>
            <a:r>
              <a:rPr lang="en-US" sz="1200" dirty="0"/>
              <a:t>  SPECS</a:t>
            </a:r>
          </a:p>
          <a:p>
            <a:r>
              <a:rPr lang="en-US" sz="1200" dirty="0"/>
              <a:t>  COMMENTS</a:t>
            </a:r>
          </a:p>
        </p:txBody>
      </p:sp>
      <p:sp>
        <p:nvSpPr>
          <p:cNvPr id="10" name="Rectangle 9">
            <a:extLst>
              <a:ext uri="{FF2B5EF4-FFF2-40B4-BE49-F238E27FC236}">
                <a16:creationId xmlns:a16="http://schemas.microsoft.com/office/drawing/2014/main" id="{3FD5FC08-8150-4C20-9CB6-556AFE077538}"/>
              </a:ext>
            </a:extLst>
          </p:cNvPr>
          <p:cNvSpPr/>
          <p:nvPr/>
        </p:nvSpPr>
        <p:spPr>
          <a:xfrm>
            <a:off x="2946391" y="1900754"/>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MFR</a:t>
            </a:r>
          </a:p>
          <a:p>
            <a:r>
              <a:rPr lang="en-US" sz="1200" dirty="0"/>
              <a:t>  MFR_PK</a:t>
            </a:r>
          </a:p>
          <a:p>
            <a:r>
              <a:rPr lang="en-US" sz="1200" dirty="0"/>
              <a:t>  ADDRESS</a:t>
            </a:r>
          </a:p>
          <a:p>
            <a:r>
              <a:rPr lang="en-US" sz="1200" dirty="0"/>
              <a:t>  CONTACT_NAME</a:t>
            </a:r>
          </a:p>
          <a:p>
            <a:r>
              <a:rPr lang="en-US" sz="1200" dirty="0"/>
              <a:t>  CONTACT_PHONE</a:t>
            </a:r>
          </a:p>
          <a:p>
            <a:r>
              <a:rPr lang="en-US" sz="1200" dirty="0"/>
              <a:t>  COMMENTS</a:t>
            </a:r>
          </a:p>
        </p:txBody>
      </p:sp>
      <p:sp>
        <p:nvSpPr>
          <p:cNvPr id="12" name="Rectangle 11">
            <a:extLst>
              <a:ext uri="{FF2B5EF4-FFF2-40B4-BE49-F238E27FC236}">
                <a16:creationId xmlns:a16="http://schemas.microsoft.com/office/drawing/2014/main" id="{79E63B41-FE48-4CCD-8952-0F5359EF7DCB}"/>
              </a:ext>
            </a:extLst>
          </p:cNvPr>
          <p:cNvSpPr/>
          <p:nvPr/>
        </p:nvSpPr>
        <p:spPr>
          <a:xfrm>
            <a:off x="565853" y="2745921"/>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SHIPPER</a:t>
            </a:r>
          </a:p>
          <a:p>
            <a:r>
              <a:rPr lang="en-US" sz="1200" dirty="0"/>
              <a:t>  SHIPPER_PK</a:t>
            </a:r>
          </a:p>
          <a:p>
            <a:r>
              <a:rPr lang="en-US" sz="1200" dirty="0"/>
              <a:t>  ADDRESS</a:t>
            </a:r>
          </a:p>
          <a:p>
            <a:r>
              <a:rPr lang="en-US" sz="1200" dirty="0"/>
              <a:t>  CONTACT_NAME</a:t>
            </a:r>
          </a:p>
          <a:p>
            <a:r>
              <a:rPr lang="en-US" sz="1200" dirty="0"/>
              <a:t>  CONTACT_PHONE</a:t>
            </a:r>
          </a:p>
          <a:p>
            <a:r>
              <a:rPr lang="en-US" sz="1200" dirty="0"/>
              <a:t>  COMMENTS</a:t>
            </a:r>
          </a:p>
        </p:txBody>
      </p:sp>
      <p:cxnSp>
        <p:nvCxnSpPr>
          <p:cNvPr id="4" name="Straight Arrow Connector 3">
            <a:extLst>
              <a:ext uri="{FF2B5EF4-FFF2-40B4-BE49-F238E27FC236}">
                <a16:creationId xmlns:a16="http://schemas.microsoft.com/office/drawing/2014/main" id="{63C733B5-FCFB-440F-8796-4F633AAC524E}"/>
              </a:ext>
            </a:extLst>
          </p:cNvPr>
          <p:cNvCxnSpPr>
            <a:cxnSpLocks/>
            <a:stCxn id="17" idx="1"/>
            <a:endCxn id="9" idx="3"/>
          </p:cNvCxnSpPr>
          <p:nvPr/>
        </p:nvCxnSpPr>
        <p:spPr>
          <a:xfrm flipH="1">
            <a:off x="3353005" y="3492762"/>
            <a:ext cx="2951852" cy="541011"/>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0B4E39-0658-4481-AE58-D29CF671DD55}"/>
              </a:ext>
            </a:extLst>
          </p:cNvPr>
          <p:cNvSpPr txBox="1"/>
          <p:nvPr/>
        </p:nvSpPr>
        <p:spPr>
          <a:xfrm>
            <a:off x="4571999" y="847383"/>
            <a:ext cx="432667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 but </a:t>
            </a:r>
            <a:r>
              <a:rPr lang="en-US" sz="2000" b="1" dirty="0">
                <a:latin typeface="Calibri" panose="020F0502020204030204" pitchFamily="34" charset="0"/>
                <a:cs typeface="Calibri" panose="020F0502020204030204" pitchFamily="34" charset="0"/>
              </a:rPr>
              <a:t>Queries</a:t>
            </a:r>
            <a:r>
              <a:rPr lang="en-US" sz="2000" dirty="0">
                <a:latin typeface="Calibri" panose="020F0502020204030204" pitchFamily="34" charset="0"/>
                <a:cs typeface="Calibri" panose="020F0502020204030204" pitchFamily="34" charset="0"/>
              </a:rPr>
              <a:t> are a set of vectors</a:t>
            </a:r>
          </a:p>
        </p:txBody>
      </p:sp>
      <p:pic>
        <p:nvPicPr>
          <p:cNvPr id="1026" name="Picture 2" descr="Image result for person with question icon">
            <a:extLst>
              <a:ext uri="{FF2B5EF4-FFF2-40B4-BE49-F238E27FC236}">
                <a16:creationId xmlns:a16="http://schemas.microsoft.com/office/drawing/2014/main" id="{01F5944B-739E-48EC-B4D0-42EC41F57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124749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72DB397-F397-48EA-96FC-51A63DF3715F}"/>
              </a:ext>
            </a:extLst>
          </p:cNvPr>
          <p:cNvSpPr txBox="1"/>
          <p:nvPr/>
        </p:nvSpPr>
        <p:spPr>
          <a:xfrm>
            <a:off x="6570660" y="2571750"/>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Fabricator</a:t>
            </a:r>
          </a:p>
        </p:txBody>
      </p:sp>
      <p:sp>
        <p:nvSpPr>
          <p:cNvPr id="17" name="TextBox 16">
            <a:extLst>
              <a:ext uri="{FF2B5EF4-FFF2-40B4-BE49-F238E27FC236}">
                <a16:creationId xmlns:a16="http://schemas.microsoft.com/office/drawing/2014/main" id="{548E2E4D-27D5-4732-B905-0741DAE60A49}"/>
              </a:ext>
            </a:extLst>
          </p:cNvPr>
          <p:cNvSpPr txBox="1"/>
          <p:nvPr/>
        </p:nvSpPr>
        <p:spPr>
          <a:xfrm>
            <a:off x="6304857" y="2984930"/>
            <a:ext cx="2092979"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Which bin has the highest quality for Part 403?</a:t>
            </a:r>
          </a:p>
        </p:txBody>
      </p:sp>
      <p:cxnSp>
        <p:nvCxnSpPr>
          <p:cNvPr id="19" name="Straight Arrow Connector 18">
            <a:extLst>
              <a:ext uri="{FF2B5EF4-FFF2-40B4-BE49-F238E27FC236}">
                <a16:creationId xmlns:a16="http://schemas.microsoft.com/office/drawing/2014/main" id="{D9082C03-0063-4996-8FE7-F701CD44CE84}"/>
              </a:ext>
            </a:extLst>
          </p:cNvPr>
          <p:cNvCxnSpPr>
            <a:cxnSpLocks/>
          </p:cNvCxnSpPr>
          <p:nvPr/>
        </p:nvCxnSpPr>
        <p:spPr>
          <a:xfrm flipH="1" flipV="1">
            <a:off x="2423534" y="2099622"/>
            <a:ext cx="338242" cy="174224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D49971-8138-460B-806C-68DF2C8CCDA5}"/>
              </a:ext>
            </a:extLst>
          </p:cNvPr>
          <p:cNvCxnSpPr>
            <a:cxnSpLocks/>
            <a:endCxn id="15" idx="1"/>
          </p:cNvCxnSpPr>
          <p:nvPr/>
        </p:nvCxnSpPr>
        <p:spPr>
          <a:xfrm>
            <a:off x="3642855" y="1962467"/>
            <a:ext cx="2927805" cy="809338"/>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45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Update Planes, Query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29</a:t>
            </a:fld>
            <a:endParaRPr lang="en-US" dirty="0"/>
          </a:p>
        </p:txBody>
      </p:sp>
      <p:sp>
        <p:nvSpPr>
          <p:cNvPr id="8" name="Rectangle 7">
            <a:extLst>
              <a:ext uri="{FF2B5EF4-FFF2-40B4-BE49-F238E27FC236}">
                <a16:creationId xmlns:a16="http://schemas.microsoft.com/office/drawing/2014/main" id="{591F4940-6FA3-4639-A3E9-7E3BF6629662}"/>
              </a:ext>
            </a:extLst>
          </p:cNvPr>
          <p:cNvSpPr/>
          <p:nvPr/>
        </p:nvSpPr>
        <p:spPr>
          <a:xfrm>
            <a:off x="1698035" y="591747"/>
            <a:ext cx="1560352" cy="227482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BIN</a:t>
            </a:r>
          </a:p>
          <a:p>
            <a:r>
              <a:rPr lang="en-US" sz="1200" dirty="0"/>
              <a:t>  BIN_PK</a:t>
            </a:r>
          </a:p>
          <a:p>
            <a:r>
              <a:rPr lang="en-US" sz="1200" dirty="0"/>
              <a:t>  PART_FK</a:t>
            </a:r>
          </a:p>
          <a:p>
            <a:r>
              <a:rPr lang="en-US" sz="1200" dirty="0"/>
              <a:t>  MFR_FK</a:t>
            </a:r>
          </a:p>
          <a:p>
            <a:r>
              <a:rPr lang="en-US" sz="1200" dirty="0"/>
              <a:t>  SHIPPER_FK</a:t>
            </a:r>
          </a:p>
          <a:p>
            <a:r>
              <a:rPr lang="en-US" sz="1200" dirty="0"/>
              <a:t>  DATE_RECVD</a:t>
            </a:r>
          </a:p>
          <a:p>
            <a:r>
              <a:rPr lang="en-US" sz="1200" dirty="0"/>
              <a:t>  QUANTITY_ORIG</a:t>
            </a:r>
          </a:p>
          <a:p>
            <a:r>
              <a:rPr lang="en-US" sz="1200" dirty="0"/>
              <a:t>  QUANTITY_LEFT</a:t>
            </a:r>
          </a:p>
          <a:p>
            <a:r>
              <a:rPr lang="en-US" sz="1200" dirty="0"/>
              <a:t>  UNUSABLE_PCT</a:t>
            </a:r>
          </a:p>
          <a:p>
            <a:r>
              <a:rPr lang="en-US" sz="1200" dirty="0"/>
              <a:t>  PRICE</a:t>
            </a:r>
          </a:p>
          <a:p>
            <a:r>
              <a:rPr lang="en-US" sz="1200" dirty="0"/>
              <a:t>  COMMENTS</a:t>
            </a:r>
          </a:p>
        </p:txBody>
      </p:sp>
      <p:sp>
        <p:nvSpPr>
          <p:cNvPr id="9" name="Rectangle 8">
            <a:extLst>
              <a:ext uri="{FF2B5EF4-FFF2-40B4-BE49-F238E27FC236}">
                <a16:creationId xmlns:a16="http://schemas.microsoft.com/office/drawing/2014/main" id="{9FB42D85-8375-46E4-86E3-777F9A52174D}"/>
              </a:ext>
            </a:extLst>
          </p:cNvPr>
          <p:cNvSpPr/>
          <p:nvPr/>
        </p:nvSpPr>
        <p:spPr>
          <a:xfrm>
            <a:off x="1792653" y="3580201"/>
            <a:ext cx="1560352" cy="90714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a:t>
            </a:r>
          </a:p>
          <a:p>
            <a:r>
              <a:rPr lang="en-US" sz="1200" dirty="0"/>
              <a:t>  PART_PK</a:t>
            </a:r>
          </a:p>
          <a:p>
            <a:r>
              <a:rPr lang="en-US" sz="1200" dirty="0"/>
              <a:t>  SPECS</a:t>
            </a:r>
          </a:p>
          <a:p>
            <a:r>
              <a:rPr lang="en-US" sz="1200" dirty="0"/>
              <a:t>  COMMENTS</a:t>
            </a:r>
          </a:p>
        </p:txBody>
      </p:sp>
      <p:sp>
        <p:nvSpPr>
          <p:cNvPr id="10" name="Rectangle 9">
            <a:extLst>
              <a:ext uri="{FF2B5EF4-FFF2-40B4-BE49-F238E27FC236}">
                <a16:creationId xmlns:a16="http://schemas.microsoft.com/office/drawing/2014/main" id="{3FD5FC08-8150-4C20-9CB6-556AFE077538}"/>
              </a:ext>
            </a:extLst>
          </p:cNvPr>
          <p:cNvSpPr/>
          <p:nvPr/>
        </p:nvSpPr>
        <p:spPr>
          <a:xfrm>
            <a:off x="2946391" y="1900754"/>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MFR</a:t>
            </a:r>
          </a:p>
          <a:p>
            <a:r>
              <a:rPr lang="en-US" sz="1200" dirty="0"/>
              <a:t>  MFR_PK</a:t>
            </a:r>
          </a:p>
          <a:p>
            <a:r>
              <a:rPr lang="en-US" sz="1200" dirty="0"/>
              <a:t>  ADDRESS</a:t>
            </a:r>
          </a:p>
          <a:p>
            <a:r>
              <a:rPr lang="en-US" sz="1200" dirty="0"/>
              <a:t>  CONTACT_NAME</a:t>
            </a:r>
          </a:p>
          <a:p>
            <a:r>
              <a:rPr lang="en-US" sz="1200" dirty="0"/>
              <a:t>  CONTACT_PHONE</a:t>
            </a:r>
          </a:p>
          <a:p>
            <a:r>
              <a:rPr lang="en-US" sz="1200" dirty="0"/>
              <a:t>  COMMENTS</a:t>
            </a:r>
          </a:p>
        </p:txBody>
      </p:sp>
      <p:sp>
        <p:nvSpPr>
          <p:cNvPr id="12" name="Rectangle 11">
            <a:extLst>
              <a:ext uri="{FF2B5EF4-FFF2-40B4-BE49-F238E27FC236}">
                <a16:creationId xmlns:a16="http://schemas.microsoft.com/office/drawing/2014/main" id="{79E63B41-FE48-4CCD-8952-0F5359EF7DCB}"/>
              </a:ext>
            </a:extLst>
          </p:cNvPr>
          <p:cNvSpPr/>
          <p:nvPr/>
        </p:nvSpPr>
        <p:spPr>
          <a:xfrm>
            <a:off x="565853" y="2745921"/>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SHIPPER</a:t>
            </a:r>
          </a:p>
          <a:p>
            <a:r>
              <a:rPr lang="en-US" sz="1200" dirty="0"/>
              <a:t>  SHIPPER_PK</a:t>
            </a:r>
          </a:p>
          <a:p>
            <a:r>
              <a:rPr lang="en-US" sz="1200" dirty="0"/>
              <a:t>  ADDRESS</a:t>
            </a:r>
          </a:p>
          <a:p>
            <a:r>
              <a:rPr lang="en-US" sz="1200" dirty="0"/>
              <a:t>  CONTACT_NAME</a:t>
            </a:r>
          </a:p>
          <a:p>
            <a:r>
              <a:rPr lang="en-US" sz="1200" dirty="0"/>
              <a:t>  CONTACT_PHONE</a:t>
            </a:r>
          </a:p>
          <a:p>
            <a:r>
              <a:rPr lang="en-US" sz="1200" dirty="0"/>
              <a:t>  COMMENTS</a:t>
            </a:r>
          </a:p>
        </p:txBody>
      </p:sp>
      <p:cxnSp>
        <p:nvCxnSpPr>
          <p:cNvPr id="4" name="Straight Arrow Connector 3">
            <a:extLst>
              <a:ext uri="{FF2B5EF4-FFF2-40B4-BE49-F238E27FC236}">
                <a16:creationId xmlns:a16="http://schemas.microsoft.com/office/drawing/2014/main" id="{63C733B5-FCFB-440F-8796-4F633AAC524E}"/>
              </a:ext>
            </a:extLst>
          </p:cNvPr>
          <p:cNvCxnSpPr>
            <a:cxnSpLocks/>
            <a:stCxn id="17" idx="1"/>
            <a:endCxn id="9" idx="3"/>
          </p:cNvCxnSpPr>
          <p:nvPr/>
        </p:nvCxnSpPr>
        <p:spPr>
          <a:xfrm flipH="1">
            <a:off x="3353005" y="3800538"/>
            <a:ext cx="2951851" cy="23323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0B4E39-0658-4481-AE58-D29CF671DD55}"/>
              </a:ext>
            </a:extLst>
          </p:cNvPr>
          <p:cNvSpPr txBox="1"/>
          <p:nvPr/>
        </p:nvSpPr>
        <p:spPr>
          <a:xfrm>
            <a:off x="4571999" y="847383"/>
            <a:ext cx="4326673"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 but </a:t>
            </a:r>
            <a:r>
              <a:rPr lang="en-US" sz="2000" b="1" dirty="0">
                <a:latin typeface="Calibri" panose="020F0502020204030204" pitchFamily="34" charset="0"/>
                <a:cs typeface="Calibri" panose="020F0502020204030204" pitchFamily="34" charset="0"/>
              </a:rPr>
              <a:t>Queries</a:t>
            </a:r>
            <a:r>
              <a:rPr lang="en-US" sz="2000" dirty="0">
                <a:latin typeface="Calibri" panose="020F0502020204030204" pitchFamily="34" charset="0"/>
                <a:cs typeface="Calibri" panose="020F0502020204030204" pitchFamily="34" charset="0"/>
              </a:rPr>
              <a:t> are a set of vectors</a:t>
            </a:r>
          </a:p>
        </p:txBody>
      </p:sp>
      <p:pic>
        <p:nvPicPr>
          <p:cNvPr id="1026" name="Picture 2" descr="Image result for person with question icon">
            <a:extLst>
              <a:ext uri="{FF2B5EF4-FFF2-40B4-BE49-F238E27FC236}">
                <a16:creationId xmlns:a16="http://schemas.microsoft.com/office/drawing/2014/main" id="{01F5944B-739E-48EC-B4D0-42EC41F57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124749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72DB397-F397-48EA-96FC-51A63DF3715F}"/>
              </a:ext>
            </a:extLst>
          </p:cNvPr>
          <p:cNvSpPr txBox="1"/>
          <p:nvPr/>
        </p:nvSpPr>
        <p:spPr>
          <a:xfrm>
            <a:off x="6570660" y="2571750"/>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Purchasing</a:t>
            </a:r>
          </a:p>
        </p:txBody>
      </p:sp>
      <p:sp>
        <p:nvSpPr>
          <p:cNvPr id="17" name="TextBox 16">
            <a:extLst>
              <a:ext uri="{FF2B5EF4-FFF2-40B4-BE49-F238E27FC236}">
                <a16:creationId xmlns:a16="http://schemas.microsoft.com/office/drawing/2014/main" id="{548E2E4D-27D5-4732-B905-0741DAE60A49}"/>
              </a:ext>
            </a:extLst>
          </p:cNvPr>
          <p:cNvSpPr txBox="1"/>
          <p:nvPr/>
        </p:nvSpPr>
        <p:spPr>
          <a:xfrm>
            <a:off x="6304856" y="2984930"/>
            <a:ext cx="2686743" cy="163121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Which Manufacturer/Shipper combination has the lowest recent price for Part 403?</a:t>
            </a:r>
          </a:p>
        </p:txBody>
      </p:sp>
      <p:cxnSp>
        <p:nvCxnSpPr>
          <p:cNvPr id="19" name="Straight Arrow Connector 18">
            <a:extLst>
              <a:ext uri="{FF2B5EF4-FFF2-40B4-BE49-F238E27FC236}">
                <a16:creationId xmlns:a16="http://schemas.microsoft.com/office/drawing/2014/main" id="{D9082C03-0063-4996-8FE7-F701CD44CE84}"/>
              </a:ext>
            </a:extLst>
          </p:cNvPr>
          <p:cNvCxnSpPr>
            <a:cxnSpLocks/>
          </p:cNvCxnSpPr>
          <p:nvPr/>
        </p:nvCxnSpPr>
        <p:spPr>
          <a:xfrm flipH="1" flipV="1">
            <a:off x="2423534" y="2099622"/>
            <a:ext cx="338242" cy="174224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D49971-8138-460B-806C-68DF2C8CCDA5}"/>
              </a:ext>
            </a:extLst>
          </p:cNvPr>
          <p:cNvCxnSpPr>
            <a:cxnSpLocks/>
          </p:cNvCxnSpPr>
          <p:nvPr/>
        </p:nvCxnSpPr>
        <p:spPr>
          <a:xfrm flipH="1">
            <a:off x="1831397" y="2032291"/>
            <a:ext cx="229388" cy="1059252"/>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72AED1-94B5-4DA0-B1C4-7E6AC83E0B1B}"/>
              </a:ext>
            </a:extLst>
          </p:cNvPr>
          <p:cNvCxnSpPr>
            <a:cxnSpLocks/>
            <a:endCxn id="15" idx="1"/>
          </p:cNvCxnSpPr>
          <p:nvPr/>
        </p:nvCxnSpPr>
        <p:spPr>
          <a:xfrm>
            <a:off x="4828931" y="2571750"/>
            <a:ext cx="1741729" cy="20005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577095-F7F9-4934-9B57-34BED6B00C63}"/>
              </a:ext>
            </a:extLst>
          </p:cNvPr>
          <p:cNvCxnSpPr>
            <a:cxnSpLocks/>
          </p:cNvCxnSpPr>
          <p:nvPr/>
        </p:nvCxnSpPr>
        <p:spPr>
          <a:xfrm flipV="1">
            <a:off x="2194147" y="2677442"/>
            <a:ext cx="933921" cy="58736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 sz="4000" dirty="0">
                <a:latin typeface="Calibri" panose="020F0502020204030204" pitchFamily="34" charset="0"/>
                <a:cs typeface="Calibri" panose="020F0502020204030204" pitchFamily="34" charset="0"/>
              </a:rPr>
              <a:t>DataSta</a:t>
            </a:r>
            <a:r>
              <a:rPr lang="en-US" sz="4000" dirty="0">
                <a:latin typeface="Calibri" panose="020F0502020204030204" pitchFamily="34" charset="0"/>
                <a:cs typeface="Calibri" panose="020F0502020204030204" pitchFamily="34" charset="0"/>
              </a:rPr>
              <a:t>x, Inc.</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3</a:t>
            </a:fld>
            <a:endParaRPr lang="en-US" dirty="0"/>
          </a:p>
        </p:txBody>
      </p:sp>
    </p:spTree>
    <p:extLst>
      <p:ext uri="{BB962C8B-B14F-4D97-AF65-F5344CB8AC3E}">
        <p14:creationId xmlns:p14="http://schemas.microsoft.com/office/powerpoint/2010/main" val="113841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 but is that a bad thing?</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30</a:t>
            </a:fld>
            <a:endParaRPr lang="en-US" dirty="0"/>
          </a:p>
        </p:txBody>
      </p:sp>
      <p:sp>
        <p:nvSpPr>
          <p:cNvPr id="11" name="TextBox 10">
            <a:extLst>
              <a:ext uri="{FF2B5EF4-FFF2-40B4-BE49-F238E27FC236}">
                <a16:creationId xmlns:a16="http://schemas.microsoft.com/office/drawing/2014/main" id="{560B4E39-0658-4481-AE58-D29CF671DD55}"/>
              </a:ext>
            </a:extLst>
          </p:cNvPr>
          <p:cNvSpPr txBox="1"/>
          <p:nvPr/>
        </p:nvSpPr>
        <p:spPr>
          <a:xfrm>
            <a:off x="388560" y="1101383"/>
            <a:ext cx="8577209" cy="163121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No, until we </a:t>
            </a:r>
            <a:r>
              <a:rPr lang="en-US" sz="2000" b="1" i="1" dirty="0">
                <a:latin typeface="Calibri" panose="020F0502020204030204" pitchFamily="34" charset="0"/>
                <a:cs typeface="Calibri" panose="020F0502020204030204" pitchFamily="34" charset="0"/>
              </a:rPr>
              <a:t>scale… </a:t>
            </a:r>
            <a:r>
              <a:rPr lang="en-US" sz="2000" i="1" dirty="0">
                <a:latin typeface="Calibri" panose="020F0502020204030204" pitchFamily="34" charset="0"/>
                <a:cs typeface="Calibri" panose="020F0502020204030204" pitchFamily="34" charset="0"/>
              </a:rPr>
              <a:t>(think internet, mobile, big data, digital transformation, etc.)</a:t>
            </a:r>
            <a:endParaRPr lang="en-US" sz="2000" b="1" i="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High data volume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High query load</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High volatility</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pic>
        <p:nvPicPr>
          <p:cNvPr id="2050" name="Picture 2" descr="Image result for database mirror">
            <a:extLst>
              <a:ext uri="{FF2B5EF4-FFF2-40B4-BE49-F238E27FC236}">
                <a16:creationId xmlns:a16="http://schemas.microsoft.com/office/drawing/2014/main" id="{2057A28C-9216-4727-BD69-A7123BDA7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99" y="2732599"/>
            <a:ext cx="1427591" cy="7991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tar schema">
            <a:extLst>
              <a:ext uri="{FF2B5EF4-FFF2-40B4-BE49-F238E27FC236}">
                <a16:creationId xmlns:a16="http://schemas.microsoft.com/office/drawing/2014/main" id="{EC0A5971-4D00-475B-9139-326739647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152" y="2499829"/>
            <a:ext cx="1485219" cy="12651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tar schema">
            <a:extLst>
              <a:ext uri="{FF2B5EF4-FFF2-40B4-BE49-F238E27FC236}">
                <a16:creationId xmlns:a16="http://schemas.microsoft.com/office/drawing/2014/main" id="{3DDA51AD-FFE5-440F-9834-442A1A2FA7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b="12670"/>
          <a:stretch/>
        </p:blipFill>
        <p:spPr bwMode="auto">
          <a:xfrm>
            <a:off x="4078514" y="2623200"/>
            <a:ext cx="1124782" cy="10319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database cube">
            <a:extLst>
              <a:ext uri="{FF2B5EF4-FFF2-40B4-BE49-F238E27FC236}">
                <a16:creationId xmlns:a16="http://schemas.microsoft.com/office/drawing/2014/main" id="{4B44F226-7C23-4384-B7E9-33EAE12361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0624" y="2469113"/>
            <a:ext cx="1291771" cy="12917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frog in pot">
            <a:extLst>
              <a:ext uri="{FF2B5EF4-FFF2-40B4-BE49-F238E27FC236}">
                <a16:creationId xmlns:a16="http://schemas.microsoft.com/office/drawing/2014/main" id="{52FA31B6-16CE-4E8F-9ECE-9441343F08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8245" y="2537517"/>
            <a:ext cx="1641558" cy="11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387995-30B7-4F63-8FCB-0C9519D8EF36}"/>
              </a:ext>
            </a:extLst>
          </p:cNvPr>
          <p:cNvSpPr txBox="1"/>
          <p:nvPr/>
        </p:nvSpPr>
        <p:spPr>
          <a:xfrm>
            <a:off x="3642270" y="4075916"/>
            <a:ext cx="5208477" cy="523220"/>
          </a:xfrm>
          <a:prstGeom prst="rect">
            <a:avLst/>
          </a:prstGeom>
          <a:noFill/>
        </p:spPr>
        <p:txBody>
          <a:bodyPr wrap="none" rtlCol="0">
            <a:spAutoFit/>
          </a:bodyPr>
          <a:lstStyle/>
          <a:p>
            <a:r>
              <a:rPr lang="en-US" sz="2800" b="1" i="1" dirty="0">
                <a:latin typeface="Calibri" panose="020F0502020204030204" pitchFamily="34" charset="0"/>
                <a:cs typeface="Calibri" panose="020F0502020204030204" pitchFamily="34" charset="0"/>
              </a:rPr>
              <a:t>But then came the tipping point…</a:t>
            </a:r>
          </a:p>
        </p:txBody>
      </p:sp>
    </p:spTree>
    <p:extLst>
      <p:ext uri="{BB962C8B-B14F-4D97-AF65-F5344CB8AC3E}">
        <p14:creationId xmlns:p14="http://schemas.microsoft.com/office/powerpoint/2010/main" val="115876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8"/>
                                        </p:tgtEl>
                                        <p:attrNameLst>
                                          <p:attrName>style.visibility</p:attrName>
                                        </p:attrNameLst>
                                      </p:cBhvr>
                                      <p:to>
                                        <p:strVal val="visible"/>
                                      </p:to>
                                    </p:set>
                                    <p:animEffect transition="in" filter="fade">
                                      <p:cBhvr>
                                        <p:cTn id="32" dur="500"/>
                                        <p:tgtEl>
                                          <p:spTgt spid="20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Clusters force the issue</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31</a:t>
            </a:fld>
            <a:endParaRPr lang="en-US" dirty="0"/>
          </a:p>
        </p:txBody>
      </p:sp>
      <p:sp>
        <p:nvSpPr>
          <p:cNvPr id="11" name="TextBox 10">
            <a:extLst>
              <a:ext uri="{FF2B5EF4-FFF2-40B4-BE49-F238E27FC236}">
                <a16:creationId xmlns:a16="http://schemas.microsoft.com/office/drawing/2014/main" id="{560B4E39-0658-4481-AE58-D29CF671DD55}"/>
              </a:ext>
            </a:extLst>
          </p:cNvPr>
          <p:cNvSpPr txBox="1"/>
          <p:nvPr/>
        </p:nvSpPr>
        <p:spPr>
          <a:xfrm>
            <a:off x="5315415" y="1150858"/>
            <a:ext cx="3471747" cy="1200329"/>
          </a:xfrm>
          <a:prstGeom prst="rect">
            <a:avLst/>
          </a:prstGeom>
          <a:noFill/>
        </p:spPr>
        <p:txBody>
          <a:bodyPr wrap="square" rtlCol="0">
            <a:spAutoFit/>
          </a:bodyPr>
          <a:lstStyle/>
          <a:p>
            <a:r>
              <a:rPr lang="en-US" sz="2400" b="1" i="1" dirty="0">
                <a:latin typeface="Calibri" panose="020F0502020204030204" pitchFamily="34" charset="0"/>
                <a:cs typeface="Calibri" panose="020F0502020204030204" pitchFamily="34" charset="0"/>
              </a:rPr>
              <a:t>Clusters are the new frontier for modern scalability…</a:t>
            </a:r>
          </a:p>
        </p:txBody>
      </p:sp>
      <p:sp>
        <p:nvSpPr>
          <p:cNvPr id="12" name="TextBox 11">
            <a:extLst>
              <a:ext uri="{FF2B5EF4-FFF2-40B4-BE49-F238E27FC236}">
                <a16:creationId xmlns:a16="http://schemas.microsoft.com/office/drawing/2014/main" id="{E86C86C7-52FA-47B1-A26F-617EBCE99907}"/>
              </a:ext>
            </a:extLst>
          </p:cNvPr>
          <p:cNvSpPr txBox="1"/>
          <p:nvPr/>
        </p:nvSpPr>
        <p:spPr>
          <a:xfrm>
            <a:off x="5315414" y="3313486"/>
            <a:ext cx="3471747" cy="1200329"/>
          </a:xfrm>
          <a:prstGeom prst="rect">
            <a:avLst/>
          </a:prstGeom>
          <a:noFill/>
        </p:spPr>
        <p:txBody>
          <a:bodyPr wrap="square" rtlCol="0">
            <a:spAutoFit/>
          </a:bodyPr>
          <a:lstStyle/>
          <a:p>
            <a:r>
              <a:rPr lang="en-US" sz="2400" b="1" i="1" dirty="0">
                <a:latin typeface="Calibri" panose="020F0502020204030204" pitchFamily="34" charset="0"/>
                <a:cs typeface="Calibri" panose="020F0502020204030204" pitchFamily="34" charset="0"/>
              </a:rPr>
              <a:t>… but node locality is not feasible in a join-centric design.</a:t>
            </a:r>
          </a:p>
        </p:txBody>
      </p:sp>
      <p:pic>
        <p:nvPicPr>
          <p:cNvPr id="4098" name="Picture 2" descr="Image result for cassandra cluster">
            <a:extLst>
              <a:ext uri="{FF2B5EF4-FFF2-40B4-BE49-F238E27FC236}">
                <a16:creationId xmlns:a16="http://schemas.microsoft.com/office/drawing/2014/main" id="{74DCBACD-3A73-4D22-BB4C-AFB85A606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2" y="1216646"/>
            <a:ext cx="3189104" cy="313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From Update Planes, Query Vectors, to…</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32</a:t>
            </a:fld>
            <a:endParaRPr lang="en-US" dirty="0"/>
          </a:p>
        </p:txBody>
      </p:sp>
      <p:sp>
        <p:nvSpPr>
          <p:cNvPr id="8" name="Rectangle 7">
            <a:extLst>
              <a:ext uri="{FF2B5EF4-FFF2-40B4-BE49-F238E27FC236}">
                <a16:creationId xmlns:a16="http://schemas.microsoft.com/office/drawing/2014/main" id="{591F4940-6FA3-4639-A3E9-7E3BF6629662}"/>
              </a:ext>
            </a:extLst>
          </p:cNvPr>
          <p:cNvSpPr/>
          <p:nvPr/>
        </p:nvSpPr>
        <p:spPr>
          <a:xfrm>
            <a:off x="1698035" y="591747"/>
            <a:ext cx="1560352" cy="227482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BIN</a:t>
            </a:r>
          </a:p>
          <a:p>
            <a:r>
              <a:rPr lang="en-US" sz="1200" dirty="0"/>
              <a:t>  BIN_PK</a:t>
            </a:r>
          </a:p>
          <a:p>
            <a:r>
              <a:rPr lang="en-US" sz="1200" dirty="0"/>
              <a:t>  PART_FK</a:t>
            </a:r>
          </a:p>
          <a:p>
            <a:r>
              <a:rPr lang="en-US" sz="1200" dirty="0"/>
              <a:t>  MFR_FK</a:t>
            </a:r>
          </a:p>
          <a:p>
            <a:r>
              <a:rPr lang="en-US" sz="1200" dirty="0"/>
              <a:t>  SHIPPER_FK</a:t>
            </a:r>
          </a:p>
          <a:p>
            <a:r>
              <a:rPr lang="en-US" sz="1200" dirty="0"/>
              <a:t>  DATE_RECVD</a:t>
            </a:r>
          </a:p>
          <a:p>
            <a:r>
              <a:rPr lang="en-US" sz="1200" dirty="0"/>
              <a:t>  QUANTITY_ORIG</a:t>
            </a:r>
          </a:p>
          <a:p>
            <a:r>
              <a:rPr lang="en-US" sz="1200" dirty="0"/>
              <a:t>  QUANTITY_LEFT</a:t>
            </a:r>
          </a:p>
          <a:p>
            <a:r>
              <a:rPr lang="en-US" sz="1200" dirty="0"/>
              <a:t>  UNUSABLE_PCT</a:t>
            </a:r>
          </a:p>
          <a:p>
            <a:r>
              <a:rPr lang="en-US" sz="1200" dirty="0"/>
              <a:t>  PRICE</a:t>
            </a:r>
          </a:p>
          <a:p>
            <a:r>
              <a:rPr lang="en-US" sz="1200" dirty="0"/>
              <a:t>  COMMENTS</a:t>
            </a:r>
          </a:p>
        </p:txBody>
      </p:sp>
      <p:sp>
        <p:nvSpPr>
          <p:cNvPr id="9" name="Rectangle 8">
            <a:extLst>
              <a:ext uri="{FF2B5EF4-FFF2-40B4-BE49-F238E27FC236}">
                <a16:creationId xmlns:a16="http://schemas.microsoft.com/office/drawing/2014/main" id="{9FB42D85-8375-46E4-86E3-777F9A52174D}"/>
              </a:ext>
            </a:extLst>
          </p:cNvPr>
          <p:cNvSpPr/>
          <p:nvPr/>
        </p:nvSpPr>
        <p:spPr>
          <a:xfrm>
            <a:off x="1792653" y="3580201"/>
            <a:ext cx="1560352" cy="90714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a:t>
            </a:r>
          </a:p>
          <a:p>
            <a:r>
              <a:rPr lang="en-US" sz="1200" dirty="0"/>
              <a:t>  PART_PK</a:t>
            </a:r>
          </a:p>
          <a:p>
            <a:r>
              <a:rPr lang="en-US" sz="1200" dirty="0"/>
              <a:t>  SPECS</a:t>
            </a:r>
          </a:p>
          <a:p>
            <a:r>
              <a:rPr lang="en-US" sz="1200" dirty="0"/>
              <a:t>  COMMENTS</a:t>
            </a:r>
          </a:p>
        </p:txBody>
      </p:sp>
      <p:sp>
        <p:nvSpPr>
          <p:cNvPr id="10" name="Rectangle 9">
            <a:extLst>
              <a:ext uri="{FF2B5EF4-FFF2-40B4-BE49-F238E27FC236}">
                <a16:creationId xmlns:a16="http://schemas.microsoft.com/office/drawing/2014/main" id="{3FD5FC08-8150-4C20-9CB6-556AFE077538}"/>
              </a:ext>
            </a:extLst>
          </p:cNvPr>
          <p:cNvSpPr/>
          <p:nvPr/>
        </p:nvSpPr>
        <p:spPr>
          <a:xfrm>
            <a:off x="2946391" y="1900754"/>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MFR</a:t>
            </a:r>
          </a:p>
          <a:p>
            <a:r>
              <a:rPr lang="en-US" sz="1200" dirty="0"/>
              <a:t>  MFR_PK</a:t>
            </a:r>
          </a:p>
          <a:p>
            <a:r>
              <a:rPr lang="en-US" sz="1200" dirty="0"/>
              <a:t>  ADDRESS</a:t>
            </a:r>
          </a:p>
          <a:p>
            <a:r>
              <a:rPr lang="en-US" sz="1200" dirty="0"/>
              <a:t>  CONTACT_NAME</a:t>
            </a:r>
          </a:p>
          <a:p>
            <a:r>
              <a:rPr lang="en-US" sz="1200" dirty="0"/>
              <a:t>  CONTACT_PHONE</a:t>
            </a:r>
          </a:p>
          <a:p>
            <a:r>
              <a:rPr lang="en-US" sz="1200" dirty="0"/>
              <a:t>  COMMENTS</a:t>
            </a:r>
          </a:p>
        </p:txBody>
      </p:sp>
      <p:sp>
        <p:nvSpPr>
          <p:cNvPr id="12" name="Rectangle 11">
            <a:extLst>
              <a:ext uri="{FF2B5EF4-FFF2-40B4-BE49-F238E27FC236}">
                <a16:creationId xmlns:a16="http://schemas.microsoft.com/office/drawing/2014/main" id="{79E63B41-FE48-4CCD-8952-0F5359EF7DCB}"/>
              </a:ext>
            </a:extLst>
          </p:cNvPr>
          <p:cNvSpPr/>
          <p:nvPr/>
        </p:nvSpPr>
        <p:spPr>
          <a:xfrm>
            <a:off x="565853" y="2745921"/>
            <a:ext cx="1676609" cy="1287852"/>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SHIPPER</a:t>
            </a:r>
          </a:p>
          <a:p>
            <a:r>
              <a:rPr lang="en-US" sz="1200" dirty="0"/>
              <a:t>  SHIPPER_PK</a:t>
            </a:r>
          </a:p>
          <a:p>
            <a:r>
              <a:rPr lang="en-US" sz="1200" dirty="0"/>
              <a:t>  ADDRESS</a:t>
            </a:r>
          </a:p>
          <a:p>
            <a:r>
              <a:rPr lang="en-US" sz="1200" dirty="0"/>
              <a:t>  CONTACT_NAME</a:t>
            </a:r>
          </a:p>
          <a:p>
            <a:r>
              <a:rPr lang="en-US" sz="1200" dirty="0"/>
              <a:t>  CONTACT_PHONE</a:t>
            </a:r>
          </a:p>
          <a:p>
            <a:r>
              <a:rPr lang="en-US" sz="1200" dirty="0"/>
              <a:t>  COMMENTS</a:t>
            </a:r>
          </a:p>
        </p:txBody>
      </p:sp>
      <p:cxnSp>
        <p:nvCxnSpPr>
          <p:cNvPr id="4" name="Straight Arrow Connector 3">
            <a:extLst>
              <a:ext uri="{FF2B5EF4-FFF2-40B4-BE49-F238E27FC236}">
                <a16:creationId xmlns:a16="http://schemas.microsoft.com/office/drawing/2014/main" id="{63C733B5-FCFB-440F-8796-4F633AAC524E}"/>
              </a:ext>
            </a:extLst>
          </p:cNvPr>
          <p:cNvCxnSpPr>
            <a:cxnSpLocks/>
            <a:endCxn id="9" idx="3"/>
          </p:cNvCxnSpPr>
          <p:nvPr/>
        </p:nvCxnSpPr>
        <p:spPr>
          <a:xfrm flipH="1">
            <a:off x="3353005" y="3800538"/>
            <a:ext cx="2951851" cy="23323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pic>
        <p:nvPicPr>
          <p:cNvPr id="1026" name="Picture 2" descr="Image result for person with question icon">
            <a:extLst>
              <a:ext uri="{FF2B5EF4-FFF2-40B4-BE49-F238E27FC236}">
                <a16:creationId xmlns:a16="http://schemas.microsoft.com/office/drawing/2014/main" id="{01F5944B-739E-48EC-B4D0-42EC41F57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2243534"/>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72DB397-F397-48EA-96FC-51A63DF3715F}"/>
              </a:ext>
            </a:extLst>
          </p:cNvPr>
          <p:cNvSpPr txBox="1"/>
          <p:nvPr/>
        </p:nvSpPr>
        <p:spPr>
          <a:xfrm>
            <a:off x="6570660" y="3567791"/>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Purchasing</a:t>
            </a:r>
          </a:p>
        </p:txBody>
      </p:sp>
      <p:cxnSp>
        <p:nvCxnSpPr>
          <p:cNvPr id="19" name="Straight Arrow Connector 18">
            <a:extLst>
              <a:ext uri="{FF2B5EF4-FFF2-40B4-BE49-F238E27FC236}">
                <a16:creationId xmlns:a16="http://schemas.microsoft.com/office/drawing/2014/main" id="{D9082C03-0063-4996-8FE7-F701CD44CE84}"/>
              </a:ext>
            </a:extLst>
          </p:cNvPr>
          <p:cNvCxnSpPr>
            <a:cxnSpLocks/>
          </p:cNvCxnSpPr>
          <p:nvPr/>
        </p:nvCxnSpPr>
        <p:spPr>
          <a:xfrm flipH="1" flipV="1">
            <a:off x="2423534" y="2099622"/>
            <a:ext cx="338242" cy="174224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D49971-8138-460B-806C-68DF2C8CCDA5}"/>
              </a:ext>
            </a:extLst>
          </p:cNvPr>
          <p:cNvCxnSpPr>
            <a:cxnSpLocks/>
          </p:cNvCxnSpPr>
          <p:nvPr/>
        </p:nvCxnSpPr>
        <p:spPr>
          <a:xfrm flipH="1">
            <a:off x="1831397" y="2032291"/>
            <a:ext cx="229388" cy="1059252"/>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72AED1-94B5-4DA0-B1C4-7E6AC83E0B1B}"/>
              </a:ext>
            </a:extLst>
          </p:cNvPr>
          <p:cNvCxnSpPr>
            <a:cxnSpLocks/>
          </p:cNvCxnSpPr>
          <p:nvPr/>
        </p:nvCxnSpPr>
        <p:spPr>
          <a:xfrm>
            <a:off x="4828931" y="2645893"/>
            <a:ext cx="1528341" cy="468326"/>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C577095-F7F9-4934-9B57-34BED6B00C63}"/>
              </a:ext>
            </a:extLst>
          </p:cNvPr>
          <p:cNvCxnSpPr>
            <a:cxnSpLocks/>
          </p:cNvCxnSpPr>
          <p:nvPr/>
        </p:nvCxnSpPr>
        <p:spPr>
          <a:xfrm flipV="1">
            <a:off x="2194147" y="2677442"/>
            <a:ext cx="933921" cy="58736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8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Query Planes, Update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33</a:t>
            </a:fld>
            <a:endParaRPr lang="en-US" dirty="0"/>
          </a:p>
        </p:txBody>
      </p:sp>
      <p:sp>
        <p:nvSpPr>
          <p:cNvPr id="20" name="Rectangle 19">
            <a:extLst>
              <a:ext uri="{FF2B5EF4-FFF2-40B4-BE49-F238E27FC236}">
                <a16:creationId xmlns:a16="http://schemas.microsoft.com/office/drawing/2014/main" id="{D0E6B376-8FAA-4135-A419-F79E6E0E732B}"/>
              </a:ext>
            </a:extLst>
          </p:cNvPr>
          <p:cNvSpPr/>
          <p:nvPr/>
        </p:nvSpPr>
        <p:spPr>
          <a:xfrm>
            <a:off x="471577" y="1070717"/>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21" name="Rectangle 20">
            <a:extLst>
              <a:ext uri="{FF2B5EF4-FFF2-40B4-BE49-F238E27FC236}">
                <a16:creationId xmlns:a16="http://schemas.microsoft.com/office/drawing/2014/main" id="{B1F51943-D07B-411F-B3AE-780D7DED6115}"/>
              </a:ext>
            </a:extLst>
          </p:cNvPr>
          <p:cNvSpPr/>
          <p:nvPr/>
        </p:nvSpPr>
        <p:spPr>
          <a:xfrm>
            <a:off x="471577" y="3267600"/>
            <a:ext cx="2046651" cy="15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spTree>
    <p:extLst>
      <p:ext uri="{BB962C8B-B14F-4D97-AF65-F5344CB8AC3E}">
        <p14:creationId xmlns:p14="http://schemas.microsoft.com/office/powerpoint/2010/main" val="393283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Query Planes, Update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34</a:t>
            </a:fld>
            <a:endParaRPr lang="en-US" dirty="0"/>
          </a:p>
        </p:txBody>
      </p:sp>
      <p:sp>
        <p:nvSpPr>
          <p:cNvPr id="20" name="Rectangle 19">
            <a:extLst>
              <a:ext uri="{FF2B5EF4-FFF2-40B4-BE49-F238E27FC236}">
                <a16:creationId xmlns:a16="http://schemas.microsoft.com/office/drawing/2014/main" id="{D0E6B376-8FAA-4135-A419-F79E6E0E732B}"/>
              </a:ext>
            </a:extLst>
          </p:cNvPr>
          <p:cNvSpPr/>
          <p:nvPr/>
        </p:nvSpPr>
        <p:spPr>
          <a:xfrm>
            <a:off x="471577" y="1070717"/>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21" name="Rectangle 20">
            <a:extLst>
              <a:ext uri="{FF2B5EF4-FFF2-40B4-BE49-F238E27FC236}">
                <a16:creationId xmlns:a16="http://schemas.microsoft.com/office/drawing/2014/main" id="{B1F51943-D07B-411F-B3AE-780D7DED6115}"/>
              </a:ext>
            </a:extLst>
          </p:cNvPr>
          <p:cNvSpPr/>
          <p:nvPr/>
        </p:nvSpPr>
        <p:spPr>
          <a:xfrm>
            <a:off x="471577" y="3267600"/>
            <a:ext cx="2046651" cy="15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sp>
        <p:nvSpPr>
          <p:cNvPr id="2" name="Rectangle 1">
            <a:extLst>
              <a:ext uri="{FF2B5EF4-FFF2-40B4-BE49-F238E27FC236}">
                <a16:creationId xmlns:a16="http://schemas.microsoft.com/office/drawing/2014/main" id="{B9596EAD-2EB1-479D-A53B-90D8A1C7229B}"/>
              </a:ext>
            </a:extLst>
          </p:cNvPr>
          <p:cNvSpPr/>
          <p:nvPr/>
        </p:nvSpPr>
        <p:spPr>
          <a:xfrm>
            <a:off x="580571" y="1371599"/>
            <a:ext cx="769258" cy="39914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A1A967-37FC-4D82-A0EF-B156640B1B93}"/>
              </a:ext>
            </a:extLst>
          </p:cNvPr>
          <p:cNvSpPr/>
          <p:nvPr/>
        </p:nvSpPr>
        <p:spPr>
          <a:xfrm>
            <a:off x="580571" y="3555999"/>
            <a:ext cx="769258" cy="2394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84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Query Planes, Update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35</a:t>
            </a:fld>
            <a:endParaRPr lang="en-US" dirty="0"/>
          </a:p>
        </p:txBody>
      </p:sp>
      <p:sp>
        <p:nvSpPr>
          <p:cNvPr id="20" name="Rectangle 19">
            <a:extLst>
              <a:ext uri="{FF2B5EF4-FFF2-40B4-BE49-F238E27FC236}">
                <a16:creationId xmlns:a16="http://schemas.microsoft.com/office/drawing/2014/main" id="{D0E6B376-8FAA-4135-A419-F79E6E0E732B}"/>
              </a:ext>
            </a:extLst>
          </p:cNvPr>
          <p:cNvSpPr/>
          <p:nvPr/>
        </p:nvSpPr>
        <p:spPr>
          <a:xfrm>
            <a:off x="471577" y="1070717"/>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21" name="Rectangle 20">
            <a:extLst>
              <a:ext uri="{FF2B5EF4-FFF2-40B4-BE49-F238E27FC236}">
                <a16:creationId xmlns:a16="http://schemas.microsoft.com/office/drawing/2014/main" id="{B1F51943-D07B-411F-B3AE-780D7DED6115}"/>
              </a:ext>
            </a:extLst>
          </p:cNvPr>
          <p:cNvSpPr/>
          <p:nvPr/>
        </p:nvSpPr>
        <p:spPr>
          <a:xfrm>
            <a:off x="471577" y="3267600"/>
            <a:ext cx="2046651" cy="15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sp>
        <p:nvSpPr>
          <p:cNvPr id="2" name="Rectangle 1">
            <a:extLst>
              <a:ext uri="{FF2B5EF4-FFF2-40B4-BE49-F238E27FC236}">
                <a16:creationId xmlns:a16="http://schemas.microsoft.com/office/drawing/2014/main" id="{B9596EAD-2EB1-479D-A53B-90D8A1C7229B}"/>
              </a:ext>
            </a:extLst>
          </p:cNvPr>
          <p:cNvSpPr/>
          <p:nvPr/>
        </p:nvSpPr>
        <p:spPr>
          <a:xfrm>
            <a:off x="580571" y="1719938"/>
            <a:ext cx="1778000" cy="25400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A1A967-37FC-4D82-A0EF-B156640B1B93}"/>
              </a:ext>
            </a:extLst>
          </p:cNvPr>
          <p:cNvSpPr/>
          <p:nvPr/>
        </p:nvSpPr>
        <p:spPr>
          <a:xfrm>
            <a:off x="580570" y="3730167"/>
            <a:ext cx="1059543" cy="2394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87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Query Planes, Update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36</a:t>
            </a:fld>
            <a:endParaRPr lang="en-US" dirty="0"/>
          </a:p>
        </p:txBody>
      </p:sp>
      <p:sp>
        <p:nvSpPr>
          <p:cNvPr id="20" name="Rectangle 19">
            <a:extLst>
              <a:ext uri="{FF2B5EF4-FFF2-40B4-BE49-F238E27FC236}">
                <a16:creationId xmlns:a16="http://schemas.microsoft.com/office/drawing/2014/main" id="{D0E6B376-8FAA-4135-A419-F79E6E0E732B}"/>
              </a:ext>
            </a:extLst>
          </p:cNvPr>
          <p:cNvSpPr/>
          <p:nvPr/>
        </p:nvSpPr>
        <p:spPr>
          <a:xfrm>
            <a:off x="471577" y="1070717"/>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21" name="Rectangle 20">
            <a:extLst>
              <a:ext uri="{FF2B5EF4-FFF2-40B4-BE49-F238E27FC236}">
                <a16:creationId xmlns:a16="http://schemas.microsoft.com/office/drawing/2014/main" id="{B1F51943-D07B-411F-B3AE-780D7DED6115}"/>
              </a:ext>
            </a:extLst>
          </p:cNvPr>
          <p:cNvSpPr/>
          <p:nvPr/>
        </p:nvSpPr>
        <p:spPr>
          <a:xfrm>
            <a:off x="471577" y="3267600"/>
            <a:ext cx="2046651" cy="15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sp>
        <p:nvSpPr>
          <p:cNvPr id="2" name="Rectangle 1">
            <a:extLst>
              <a:ext uri="{FF2B5EF4-FFF2-40B4-BE49-F238E27FC236}">
                <a16:creationId xmlns:a16="http://schemas.microsoft.com/office/drawing/2014/main" id="{B9596EAD-2EB1-479D-A53B-90D8A1C7229B}"/>
              </a:ext>
            </a:extLst>
          </p:cNvPr>
          <p:cNvSpPr/>
          <p:nvPr/>
        </p:nvSpPr>
        <p:spPr>
          <a:xfrm>
            <a:off x="580571" y="1364342"/>
            <a:ext cx="769258" cy="25400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A1A967-37FC-4D82-A0EF-B156640B1B93}"/>
              </a:ext>
            </a:extLst>
          </p:cNvPr>
          <p:cNvSpPr/>
          <p:nvPr/>
        </p:nvSpPr>
        <p:spPr>
          <a:xfrm>
            <a:off x="580570" y="3548742"/>
            <a:ext cx="769259" cy="2394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A1DD6E-0E83-44E4-B9F9-510C9AB74909}"/>
              </a:ext>
            </a:extLst>
          </p:cNvPr>
          <p:cNvSpPr/>
          <p:nvPr/>
        </p:nvSpPr>
        <p:spPr>
          <a:xfrm>
            <a:off x="602343" y="1892329"/>
            <a:ext cx="1654628" cy="25400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1AB6CC-5E3E-445B-9E93-0E5CE93B9944}"/>
              </a:ext>
            </a:extLst>
          </p:cNvPr>
          <p:cNvSpPr/>
          <p:nvPr/>
        </p:nvSpPr>
        <p:spPr>
          <a:xfrm>
            <a:off x="609601" y="2282433"/>
            <a:ext cx="1415142" cy="60591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E01786-2E54-45DA-A243-369EFED9B51F}"/>
              </a:ext>
            </a:extLst>
          </p:cNvPr>
          <p:cNvSpPr/>
          <p:nvPr/>
        </p:nvSpPr>
        <p:spPr>
          <a:xfrm>
            <a:off x="595087" y="3920759"/>
            <a:ext cx="1661883" cy="78187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38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8984342" cy="548048"/>
          </a:xfrm>
        </p:spPr>
        <p:txBody>
          <a:bodyPr/>
          <a:lstStyle/>
          <a:p>
            <a:r>
              <a:rPr lang="en-US" sz="4000" b="1" dirty="0">
                <a:latin typeface="Calibri" panose="020F0502020204030204" pitchFamily="34" charset="0"/>
                <a:cs typeface="Calibri" panose="020F0502020204030204" pitchFamily="34" charset="0"/>
              </a:rPr>
              <a:t>Query Planes, Update Vectors</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37</a:t>
            </a:fld>
            <a:endParaRPr lang="en-US" dirty="0"/>
          </a:p>
        </p:txBody>
      </p:sp>
      <p:pic>
        <p:nvPicPr>
          <p:cNvPr id="1026" name="Picture 2" descr="Image result for person with question icon">
            <a:extLst>
              <a:ext uri="{FF2B5EF4-FFF2-40B4-BE49-F238E27FC236}">
                <a16:creationId xmlns:a16="http://schemas.microsoft.com/office/drawing/2014/main" id="{01F5944B-739E-48EC-B4D0-42EC41F57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293840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72DB397-F397-48EA-96FC-51A63DF3715F}"/>
              </a:ext>
            </a:extLst>
          </p:cNvPr>
          <p:cNvSpPr txBox="1"/>
          <p:nvPr/>
        </p:nvSpPr>
        <p:spPr>
          <a:xfrm>
            <a:off x="6570660" y="4262660"/>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Purchasing</a:t>
            </a:r>
          </a:p>
        </p:txBody>
      </p:sp>
      <p:sp>
        <p:nvSpPr>
          <p:cNvPr id="20" name="Rectangle 19">
            <a:extLst>
              <a:ext uri="{FF2B5EF4-FFF2-40B4-BE49-F238E27FC236}">
                <a16:creationId xmlns:a16="http://schemas.microsoft.com/office/drawing/2014/main" id="{D0E6B376-8FAA-4135-A419-F79E6E0E732B}"/>
              </a:ext>
            </a:extLst>
          </p:cNvPr>
          <p:cNvSpPr/>
          <p:nvPr/>
        </p:nvSpPr>
        <p:spPr>
          <a:xfrm>
            <a:off x="2329403" y="1070717"/>
            <a:ext cx="2046651" cy="1901144"/>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21" name="Rectangle 20">
            <a:extLst>
              <a:ext uri="{FF2B5EF4-FFF2-40B4-BE49-F238E27FC236}">
                <a16:creationId xmlns:a16="http://schemas.microsoft.com/office/drawing/2014/main" id="{B1F51943-D07B-411F-B3AE-780D7DED6115}"/>
              </a:ext>
            </a:extLst>
          </p:cNvPr>
          <p:cNvSpPr/>
          <p:nvPr/>
        </p:nvSpPr>
        <p:spPr>
          <a:xfrm>
            <a:off x="2329402" y="3308144"/>
            <a:ext cx="2046651" cy="1511858"/>
          </a:xfrm>
          <a:prstGeom prst="rect">
            <a:avLst/>
          </a:prstGeom>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pic>
        <p:nvPicPr>
          <p:cNvPr id="8" name="Picture 2" descr="Image result for person with question icon">
            <a:extLst>
              <a:ext uri="{FF2B5EF4-FFF2-40B4-BE49-F238E27FC236}">
                <a16:creationId xmlns:a16="http://schemas.microsoft.com/office/drawing/2014/main" id="{5BF0CD7E-C6CC-4B98-B30C-F42BFC3BB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993497"/>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C53E3E3-5E04-44C0-AD2A-EC6C454A704C}"/>
              </a:ext>
            </a:extLst>
          </p:cNvPr>
          <p:cNvSpPr txBox="1"/>
          <p:nvPr/>
        </p:nvSpPr>
        <p:spPr>
          <a:xfrm>
            <a:off x="6570660" y="2317754"/>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Fabricator</a:t>
            </a:r>
          </a:p>
        </p:txBody>
      </p:sp>
      <p:cxnSp>
        <p:nvCxnSpPr>
          <p:cNvPr id="10" name="Straight Arrow Connector 9">
            <a:extLst>
              <a:ext uri="{FF2B5EF4-FFF2-40B4-BE49-F238E27FC236}">
                <a16:creationId xmlns:a16="http://schemas.microsoft.com/office/drawing/2014/main" id="{FE24BE51-DF73-47D5-A426-17B203D921AE}"/>
              </a:ext>
            </a:extLst>
          </p:cNvPr>
          <p:cNvCxnSpPr/>
          <p:nvPr/>
        </p:nvCxnSpPr>
        <p:spPr>
          <a:xfrm>
            <a:off x="5297712" y="2075542"/>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54CDA6-B920-4AC4-AE90-3A9C1EE315D8}"/>
              </a:ext>
            </a:extLst>
          </p:cNvPr>
          <p:cNvCxnSpPr/>
          <p:nvPr/>
        </p:nvCxnSpPr>
        <p:spPr>
          <a:xfrm>
            <a:off x="5217883" y="4042228"/>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9A38AF3-2B67-4561-88FF-779EF0DB7FF1}"/>
              </a:ext>
            </a:extLst>
          </p:cNvPr>
          <p:cNvGrpSpPr/>
          <p:nvPr/>
        </p:nvGrpSpPr>
        <p:grpSpPr>
          <a:xfrm>
            <a:off x="243810" y="1886857"/>
            <a:ext cx="2709847" cy="1944914"/>
            <a:chOff x="243810" y="1886857"/>
            <a:chExt cx="2709847" cy="1944914"/>
          </a:xfrm>
        </p:grpSpPr>
        <p:cxnSp>
          <p:nvCxnSpPr>
            <p:cNvPr id="12" name="Straight Arrow Connector 11">
              <a:extLst>
                <a:ext uri="{FF2B5EF4-FFF2-40B4-BE49-F238E27FC236}">
                  <a16:creationId xmlns:a16="http://schemas.microsoft.com/office/drawing/2014/main" id="{965F032B-A828-4BDF-B2D0-E0B89A608DD4}"/>
                </a:ext>
              </a:extLst>
            </p:cNvPr>
            <p:cNvCxnSpPr>
              <a:cxnSpLocks/>
            </p:cNvCxnSpPr>
            <p:nvPr/>
          </p:nvCxnSpPr>
          <p:spPr>
            <a:xfrm>
              <a:off x="243810" y="1886857"/>
              <a:ext cx="1802704" cy="0"/>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DAE03A-7881-40BD-9961-F0B1C35595BA}"/>
                </a:ext>
              </a:extLst>
            </p:cNvPr>
            <p:cNvCxnSpPr>
              <a:cxnSpLocks/>
            </p:cNvCxnSpPr>
            <p:nvPr/>
          </p:nvCxnSpPr>
          <p:spPr>
            <a:xfrm>
              <a:off x="2953657" y="2423446"/>
              <a:ext cx="0" cy="1408325"/>
            </a:xfrm>
            <a:prstGeom prst="straightConnector1">
              <a:avLst/>
            </a:prstGeom>
            <a:ln w="63500">
              <a:solidFill>
                <a:srgbClr val="FF0000"/>
              </a:solidFill>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972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Advantage: </a:t>
            </a:r>
            <a:r>
              <a:rPr lang="en-US" sz="4000" b="1" i="1" dirty="0">
                <a:latin typeface="Calibri" panose="020F0502020204030204" pitchFamily="34" charset="0"/>
                <a:cs typeface="Calibri" panose="020F0502020204030204" pitchFamily="34" charset="0"/>
              </a:rPr>
              <a:t>Cassandra</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38</a:t>
            </a:fld>
            <a:endParaRPr lang="en-US" dirty="0"/>
          </a:p>
        </p:txBody>
      </p:sp>
      <p:sp>
        <p:nvSpPr>
          <p:cNvPr id="11" name="TextBox 10">
            <a:extLst>
              <a:ext uri="{FF2B5EF4-FFF2-40B4-BE49-F238E27FC236}">
                <a16:creationId xmlns:a16="http://schemas.microsoft.com/office/drawing/2014/main" id="{560B4E39-0658-4481-AE58-D29CF671DD55}"/>
              </a:ext>
            </a:extLst>
          </p:cNvPr>
          <p:cNvSpPr txBox="1"/>
          <p:nvPr/>
        </p:nvSpPr>
        <p:spPr>
          <a:xfrm>
            <a:off x="5029201" y="2008108"/>
            <a:ext cx="3757962" cy="156966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Horizontal Scalability</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Continuous Availability</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Geographic Distribution</a:t>
            </a:r>
          </a:p>
          <a:p>
            <a:pPr marL="342900" indent="-342900">
              <a:buFont typeface="Arial" panose="020B0604020202020204" pitchFamily="34" charset="0"/>
              <a:buChar char="•"/>
            </a:pPr>
            <a:r>
              <a:rPr lang="en-US" sz="2400" b="1" dirty="0">
                <a:latin typeface="Calibri" panose="020F0502020204030204" pitchFamily="34" charset="0"/>
                <a:cs typeface="Calibri" panose="020F0502020204030204" pitchFamily="34" charset="0"/>
              </a:rPr>
              <a:t>Node data locality</a:t>
            </a:r>
          </a:p>
        </p:txBody>
      </p:sp>
      <p:pic>
        <p:nvPicPr>
          <p:cNvPr id="4098" name="Picture 2" descr="Image result for cassandra cluster">
            <a:extLst>
              <a:ext uri="{FF2B5EF4-FFF2-40B4-BE49-F238E27FC236}">
                <a16:creationId xmlns:a16="http://schemas.microsoft.com/office/drawing/2014/main" id="{74DCBACD-3A73-4D22-BB4C-AFB85A606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82" y="1216646"/>
            <a:ext cx="3189104" cy="313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US" sz="4000" dirty="0">
                <a:latin typeface="Calibri" panose="020F0502020204030204" pitchFamily="34" charset="0"/>
                <a:cs typeface="Calibri" panose="020F0502020204030204" pitchFamily="34" charset="0"/>
              </a:rPr>
              <a:t>Why DataStax Enterprise?</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39</a:t>
            </a:fld>
            <a:endParaRPr lang="en-US" dirty="0"/>
          </a:p>
        </p:txBody>
      </p:sp>
    </p:spTree>
    <p:extLst>
      <p:ext uri="{BB962C8B-B14F-4D97-AF65-F5344CB8AC3E}">
        <p14:creationId xmlns:p14="http://schemas.microsoft.com/office/powerpoint/2010/main" val="50581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DataStax: Our Mission</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a:t>
            </a:fld>
            <a:endParaRPr lang="en-US" dirty="0"/>
          </a:p>
        </p:txBody>
      </p:sp>
      <p:pic>
        <p:nvPicPr>
          <p:cNvPr id="4" name="Picture 3">
            <a:extLst>
              <a:ext uri="{FF2B5EF4-FFF2-40B4-BE49-F238E27FC236}">
                <a16:creationId xmlns:a16="http://schemas.microsoft.com/office/drawing/2014/main" id="{B4D101FC-A6CD-423E-AB56-E117510CD365}"/>
              </a:ext>
            </a:extLst>
          </p:cNvPr>
          <p:cNvPicPr>
            <a:picLocks noChangeAspect="1"/>
          </p:cNvPicPr>
          <p:nvPr/>
        </p:nvPicPr>
        <p:blipFill>
          <a:blip r:embed="rId3"/>
          <a:stretch>
            <a:fillRect/>
          </a:stretch>
        </p:blipFill>
        <p:spPr>
          <a:xfrm>
            <a:off x="99060" y="1034823"/>
            <a:ext cx="3429000" cy="1685925"/>
          </a:xfrm>
          <a:prstGeom prst="rect">
            <a:avLst/>
          </a:prstGeom>
          <a:effectLst>
            <a:outerShdw blurRad="50800" dist="38100" dir="13500000" algn="br" rotWithShape="0">
              <a:prstClr val="black">
                <a:alpha val="40000"/>
              </a:prstClr>
            </a:outerShdw>
          </a:effectLst>
        </p:spPr>
      </p:pic>
      <p:pic>
        <p:nvPicPr>
          <p:cNvPr id="8" name="Picture 7">
            <a:extLst>
              <a:ext uri="{FF2B5EF4-FFF2-40B4-BE49-F238E27FC236}">
                <a16:creationId xmlns:a16="http://schemas.microsoft.com/office/drawing/2014/main" id="{80889141-8086-45CD-A69F-64BFD7C3C29D}"/>
              </a:ext>
            </a:extLst>
          </p:cNvPr>
          <p:cNvPicPr>
            <a:picLocks noChangeAspect="1"/>
          </p:cNvPicPr>
          <p:nvPr/>
        </p:nvPicPr>
        <p:blipFill>
          <a:blip r:embed="rId4"/>
          <a:stretch>
            <a:fillRect/>
          </a:stretch>
        </p:blipFill>
        <p:spPr>
          <a:xfrm>
            <a:off x="3038474" y="2202997"/>
            <a:ext cx="3409950" cy="1390650"/>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60DAF878-E14A-4B20-B461-D5CC48A03A83}"/>
              </a:ext>
            </a:extLst>
          </p:cNvPr>
          <p:cNvPicPr>
            <a:picLocks noChangeAspect="1"/>
          </p:cNvPicPr>
          <p:nvPr/>
        </p:nvPicPr>
        <p:blipFill>
          <a:blip r:embed="rId5"/>
          <a:stretch>
            <a:fillRect/>
          </a:stretch>
        </p:blipFill>
        <p:spPr>
          <a:xfrm>
            <a:off x="5406390" y="3179445"/>
            <a:ext cx="3638550" cy="160972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53716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missing pieces">
            <a:extLst>
              <a:ext uri="{FF2B5EF4-FFF2-40B4-BE49-F238E27FC236}">
                <a16:creationId xmlns:a16="http://schemas.microsoft.com/office/drawing/2014/main" id="{66987046-AC2C-4B4E-A6D3-C39D6FCE97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77000"/>
                    </a14:imgEffect>
                  </a14:imgLayer>
                </a14:imgProps>
              </a:ext>
              <a:ext uri="{28A0092B-C50C-407E-A947-70E740481C1C}">
                <a14:useLocalDpi xmlns:a14="http://schemas.microsoft.com/office/drawing/2010/main" val="0"/>
              </a:ext>
            </a:extLst>
          </a:blip>
          <a:srcRect/>
          <a:stretch>
            <a:fillRect/>
          </a:stretch>
        </p:blipFill>
        <p:spPr bwMode="auto">
          <a:xfrm>
            <a:off x="-1" y="872970"/>
            <a:ext cx="9144001" cy="4262111"/>
          </a:xfrm>
          <a:prstGeom prst="rect">
            <a:avLst/>
          </a:prstGeom>
          <a:noFill/>
          <a:effectLst>
            <a:outerShdw blurRad="50800" dist="50800" dir="5400000" algn="ctr"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308850" cy="548048"/>
          </a:xfrm>
        </p:spPr>
        <p:txBody>
          <a:bodyPr/>
          <a:lstStyle/>
          <a:p>
            <a:r>
              <a:rPr lang="en-US" sz="4000" b="1" dirty="0">
                <a:latin typeface="Calibri" panose="020F0502020204030204" pitchFamily="34" charset="0"/>
                <a:cs typeface="Calibri" panose="020F0502020204030204" pitchFamily="34" charset="0"/>
              </a:rPr>
              <a:t>Enterprise Data Layer?</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40</a:t>
            </a:fld>
            <a:endParaRPr lang="en-US" dirty="0"/>
          </a:p>
        </p:txBody>
      </p:sp>
      <p:sp>
        <p:nvSpPr>
          <p:cNvPr id="11" name="TextBox 10">
            <a:extLst>
              <a:ext uri="{FF2B5EF4-FFF2-40B4-BE49-F238E27FC236}">
                <a16:creationId xmlns:a16="http://schemas.microsoft.com/office/drawing/2014/main" id="{560B4E39-0658-4481-AE58-D29CF671DD55}"/>
              </a:ext>
            </a:extLst>
          </p:cNvPr>
          <p:cNvSpPr txBox="1"/>
          <p:nvPr/>
        </p:nvSpPr>
        <p:spPr>
          <a:xfrm>
            <a:off x="465365" y="1175350"/>
            <a:ext cx="3453492" cy="2862322"/>
          </a:xfrm>
          <a:prstGeom prst="rect">
            <a:avLst/>
          </a:prstGeom>
          <a:solidFill>
            <a:schemeClr val="lt1"/>
          </a:solidFill>
          <a:effectLst>
            <a:outerShdw blurRad="50800" dist="38100" dir="2700000" algn="tl" rotWithShape="0">
              <a:prstClr val="black">
                <a:alpha val="40000"/>
              </a:prstClr>
            </a:outerShdw>
          </a:effectLst>
        </p:spPr>
        <p:txBody>
          <a:bodyPr wrap="square" rtlCol="0">
            <a:spAutoFit/>
          </a:bodyPr>
          <a:lstStyle/>
          <a:p>
            <a:r>
              <a:rPr lang="en-US" sz="3600" b="1" i="1" dirty="0">
                <a:latin typeface="Calibri" panose="020F0502020204030204" pitchFamily="34" charset="0"/>
                <a:cs typeface="Calibri" panose="020F0502020204030204" pitchFamily="34" charset="0"/>
              </a:rPr>
              <a:t>Cassandra++</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Usability</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Manageability</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Security</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Support</a:t>
            </a:r>
          </a:p>
        </p:txBody>
      </p:sp>
      <p:sp>
        <p:nvSpPr>
          <p:cNvPr id="7" name="TextBox 6">
            <a:extLst>
              <a:ext uri="{FF2B5EF4-FFF2-40B4-BE49-F238E27FC236}">
                <a16:creationId xmlns:a16="http://schemas.microsoft.com/office/drawing/2014/main" id="{BA754BDE-F219-4C86-A996-A8E68D2C6291}"/>
              </a:ext>
            </a:extLst>
          </p:cNvPr>
          <p:cNvSpPr txBox="1"/>
          <p:nvPr/>
        </p:nvSpPr>
        <p:spPr>
          <a:xfrm>
            <a:off x="4667251" y="2565417"/>
            <a:ext cx="3453492" cy="2308324"/>
          </a:xfrm>
          <a:prstGeom prst="rect">
            <a:avLst/>
          </a:prstGeom>
          <a:solidFill>
            <a:schemeClr val="lt1"/>
          </a:solidFill>
          <a:effectLst>
            <a:outerShdw blurRad="50800" dist="38100" dir="2700000" algn="tl" rotWithShape="0">
              <a:prstClr val="black">
                <a:alpha val="40000"/>
              </a:prstClr>
            </a:outerShdw>
          </a:effectLst>
        </p:spPr>
        <p:txBody>
          <a:bodyPr wrap="square" rtlCol="0">
            <a:spAutoFit/>
          </a:bodyPr>
          <a:lstStyle/>
          <a:p>
            <a:r>
              <a:rPr lang="en-US" sz="3600" b="1" i="1" dirty="0">
                <a:latin typeface="Calibri" panose="020F0502020204030204" pitchFamily="34" charset="0"/>
                <a:cs typeface="Calibri" panose="020F0502020204030204" pitchFamily="34" charset="0"/>
              </a:rPr>
              <a:t>The Last Mile</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Flexible Search</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Analytics</a:t>
            </a:r>
          </a:p>
          <a:p>
            <a:pPr marL="342900" indent="-342900">
              <a:buFont typeface="Arial" panose="020B0604020202020204" pitchFamily="34" charset="0"/>
              <a:buChar char="•"/>
            </a:pPr>
            <a:r>
              <a:rPr lang="en-US" sz="3600" dirty="0">
                <a:latin typeface="Calibri" panose="020F0502020204030204" pitchFamily="34" charset="0"/>
                <a:cs typeface="Calibri" panose="020F0502020204030204" pitchFamily="34" charset="0"/>
              </a:rPr>
              <a:t>Graph</a:t>
            </a:r>
          </a:p>
        </p:txBody>
      </p:sp>
    </p:spTree>
    <p:extLst>
      <p:ext uri="{BB962C8B-B14F-4D97-AF65-F5344CB8AC3E}">
        <p14:creationId xmlns:p14="http://schemas.microsoft.com/office/powerpoint/2010/main" val="145579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Cassandra++</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41</a:t>
            </a:fld>
            <a:endParaRPr lang="en-US" dirty="0"/>
          </a:p>
        </p:txBody>
      </p:sp>
      <p:sp>
        <p:nvSpPr>
          <p:cNvPr id="6" name="Content Placeholder 3">
            <a:extLst>
              <a:ext uri="{FF2B5EF4-FFF2-40B4-BE49-F238E27FC236}">
                <a16:creationId xmlns:a16="http://schemas.microsoft.com/office/drawing/2014/main" id="{4EDEECC1-53C5-46DA-B49F-F00F6414C9A7}"/>
              </a:ext>
            </a:extLst>
          </p:cNvPr>
          <p:cNvSpPr txBox="1">
            <a:spLocks/>
          </p:cNvSpPr>
          <p:nvPr/>
        </p:nvSpPr>
        <p:spPr>
          <a:xfrm>
            <a:off x="195946" y="883832"/>
            <a:ext cx="8229600" cy="2918911"/>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pPr>
            <a:r>
              <a:rPr lang="en-US" sz="2000" dirty="0">
                <a:solidFill>
                  <a:prstClr val="black"/>
                </a:solidFill>
                <a:latin typeface="Calibri" panose="020F0502020204030204" pitchFamily="34" charset="0"/>
                <a:cs typeface="Calibri" panose="020F0502020204030204" pitchFamily="34" charset="0"/>
              </a:rPr>
              <a:t>Superior performance (2x-3x faster)</a:t>
            </a:r>
          </a:p>
          <a:p>
            <a:pPr>
              <a:lnSpc>
                <a:spcPct val="150000"/>
              </a:lnSpc>
            </a:pPr>
            <a:r>
              <a:rPr lang="en-US" sz="2000" dirty="0">
                <a:solidFill>
                  <a:prstClr val="black"/>
                </a:solidFill>
                <a:latin typeface="Calibri" panose="020F0502020204030204" pitchFamily="34" charset="0"/>
                <a:cs typeface="Calibri" panose="020F0502020204030204" pitchFamily="34" charset="0"/>
              </a:rPr>
              <a:t>Superior System Administration: OpsCenter, Repair, Bulk Load, Upgrades, etc.</a:t>
            </a:r>
          </a:p>
          <a:p>
            <a:pPr>
              <a:lnSpc>
                <a:spcPct val="150000"/>
              </a:lnSpc>
            </a:pPr>
            <a:r>
              <a:rPr lang="en-US" sz="2000" dirty="0">
                <a:solidFill>
                  <a:prstClr val="black"/>
                </a:solidFill>
                <a:latin typeface="Calibri" panose="020F0502020204030204" pitchFamily="34" charset="0"/>
                <a:cs typeface="Calibri" panose="020F0502020204030204" pitchFamily="34" charset="0"/>
              </a:rPr>
              <a:t>Enterprise-grade security</a:t>
            </a:r>
          </a:p>
          <a:p>
            <a:pPr>
              <a:lnSpc>
                <a:spcPct val="150000"/>
              </a:lnSpc>
            </a:pPr>
            <a:r>
              <a:rPr lang="en-US" sz="2000" dirty="0">
                <a:solidFill>
                  <a:prstClr val="black"/>
                </a:solidFill>
                <a:latin typeface="Calibri" panose="020F0502020204030204" pitchFamily="34" charset="0"/>
                <a:cs typeface="Calibri" panose="020F0502020204030204" pitchFamily="34" charset="0"/>
              </a:rPr>
              <a:t>Graphical Development Studio</a:t>
            </a:r>
          </a:p>
        </p:txBody>
      </p:sp>
      <p:pic>
        <p:nvPicPr>
          <p:cNvPr id="7" name="Picture 6">
            <a:extLst>
              <a:ext uri="{FF2B5EF4-FFF2-40B4-BE49-F238E27FC236}">
                <a16:creationId xmlns:a16="http://schemas.microsoft.com/office/drawing/2014/main" id="{3F36603E-ACCA-416D-8B20-A88282A96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784" y="3364412"/>
            <a:ext cx="4781932" cy="1392662"/>
          </a:xfrm>
          <a:prstGeom prst="rect">
            <a:avLst/>
          </a:prstGeom>
        </p:spPr>
      </p:pic>
      <p:sp>
        <p:nvSpPr>
          <p:cNvPr id="8" name="Content Placeholder 3">
            <a:extLst>
              <a:ext uri="{FF2B5EF4-FFF2-40B4-BE49-F238E27FC236}">
                <a16:creationId xmlns:a16="http://schemas.microsoft.com/office/drawing/2014/main" id="{51D15CA6-E8E4-4774-8DA0-DD2EE9A67BBC}"/>
              </a:ext>
            </a:extLst>
          </p:cNvPr>
          <p:cNvSpPr txBox="1">
            <a:spLocks/>
          </p:cNvSpPr>
          <p:nvPr/>
        </p:nvSpPr>
        <p:spPr>
          <a:xfrm>
            <a:off x="195946" y="3865338"/>
            <a:ext cx="3802740" cy="6994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pPr>
            <a:r>
              <a:rPr lang="en-US" sz="2000" b="1" i="1" dirty="0">
                <a:solidFill>
                  <a:prstClr val="black"/>
                </a:solidFill>
                <a:latin typeface="Calibri" panose="020F0502020204030204" pitchFamily="34" charset="0"/>
                <a:cs typeface="Calibri" panose="020F0502020204030204" pitchFamily="34" charset="0"/>
              </a:rPr>
              <a:t>24x7x365 Follow-the-Sun Support</a:t>
            </a:r>
          </a:p>
        </p:txBody>
      </p:sp>
    </p:spTree>
    <p:extLst>
      <p:ext uri="{BB962C8B-B14F-4D97-AF65-F5344CB8AC3E}">
        <p14:creationId xmlns:p14="http://schemas.microsoft.com/office/powerpoint/2010/main" val="489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Cassandra++: </a:t>
            </a:r>
            <a:r>
              <a:rPr lang="en-US" sz="4000" b="1" i="1" dirty="0">
                <a:latin typeface="Calibri" panose="020F0502020204030204" pitchFamily="34" charset="0"/>
                <a:cs typeface="Calibri" panose="020F0502020204030204" pitchFamily="34" charset="0"/>
              </a:rPr>
              <a:t>Security</a:t>
            </a: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42</a:t>
            </a:fld>
            <a:endParaRPr lang="en-US" dirty="0"/>
          </a:p>
        </p:txBody>
      </p:sp>
      <p:grpSp>
        <p:nvGrpSpPr>
          <p:cNvPr id="8" name="Group 7">
            <a:extLst>
              <a:ext uri="{FF2B5EF4-FFF2-40B4-BE49-F238E27FC236}">
                <a16:creationId xmlns:a16="http://schemas.microsoft.com/office/drawing/2014/main" id="{7962833D-E5E5-472D-9694-8A8744552B32}"/>
              </a:ext>
            </a:extLst>
          </p:cNvPr>
          <p:cNvGrpSpPr/>
          <p:nvPr/>
        </p:nvGrpSpPr>
        <p:grpSpPr>
          <a:xfrm>
            <a:off x="5467818" y="1105974"/>
            <a:ext cx="1821311" cy="3263685"/>
            <a:chOff x="6472070" y="1131673"/>
            <a:chExt cx="1929652" cy="3263685"/>
          </a:xfrm>
        </p:grpSpPr>
        <p:sp>
          <p:nvSpPr>
            <p:cNvPr id="9" name="Shape 1163">
              <a:extLst>
                <a:ext uri="{FF2B5EF4-FFF2-40B4-BE49-F238E27FC236}">
                  <a16:creationId xmlns:a16="http://schemas.microsoft.com/office/drawing/2014/main" id="{32F20D2D-9B95-493E-A601-3B35EE267CCA}"/>
                </a:ext>
              </a:extLst>
            </p:cNvPr>
            <p:cNvSpPr/>
            <p:nvPr/>
          </p:nvSpPr>
          <p:spPr>
            <a:xfrm>
              <a:off x="6551457" y="1208206"/>
              <a:ext cx="1770878" cy="1327176"/>
            </a:xfrm>
            <a:prstGeom prst="rect">
              <a:avLst/>
            </a:prstGeom>
            <a:solidFill>
              <a:schemeClr val="accent5"/>
            </a:solidFill>
            <a:ln w="9525" cap="flat" cmpd="sng">
              <a:noFill/>
              <a:prstDash val="solid"/>
              <a:round/>
              <a:headEnd type="none" w="med" len="med"/>
              <a:tailEnd type="none" w="med" len="med"/>
            </a:ln>
          </p:spPr>
          <p:txBody>
            <a:bodyPr lIns="68569" tIns="68569" rIns="68569" bIns="91440" anchor="b" anchorCtr="0">
              <a:noAutofit/>
            </a:bodyPr>
            <a:lstStyle/>
            <a:p>
              <a:pPr algn="ctr"/>
              <a:r>
                <a:rPr lang="en-US" sz="1200" dirty="0">
                  <a:solidFill>
                    <a:schemeClr val="bg1"/>
                  </a:solidFill>
                  <a:latin typeface="Arial" charset="0"/>
                  <a:ea typeface="Arial" charset="0"/>
                  <a:cs typeface="Arial" charset="0"/>
                </a:rPr>
                <a:t>ROW-LEVEL ACCESS CONTROL </a:t>
              </a:r>
            </a:p>
          </p:txBody>
        </p:sp>
        <p:sp>
          <p:nvSpPr>
            <p:cNvPr id="10" name="Shape 1163">
              <a:extLst>
                <a:ext uri="{FF2B5EF4-FFF2-40B4-BE49-F238E27FC236}">
                  <a16:creationId xmlns:a16="http://schemas.microsoft.com/office/drawing/2014/main" id="{3F596C17-C2FA-48CB-9792-785B05C37ADF}"/>
                </a:ext>
              </a:extLst>
            </p:cNvPr>
            <p:cNvSpPr/>
            <p:nvPr/>
          </p:nvSpPr>
          <p:spPr>
            <a:xfrm rot="5400000">
              <a:off x="5805053" y="1798690"/>
              <a:ext cx="3263685" cy="1929652"/>
            </a:xfrm>
            <a:prstGeom prst="rect">
              <a:avLst/>
            </a:prstGeom>
            <a:noFill/>
            <a:ln w="15875" cap="flat" cmpd="sng">
              <a:solidFill>
                <a:schemeClr val="accent5"/>
              </a:solidFill>
              <a:prstDash val="solid"/>
              <a:round/>
              <a:headEnd type="none" w="med" len="med"/>
              <a:tailEnd type="none" w="med" len="med"/>
            </a:ln>
          </p:spPr>
          <p:txBody>
            <a:bodyPr lIns="68569" tIns="68569" rIns="68569" bIns="68569" anchor="ctr" anchorCtr="0">
              <a:noAutofit/>
            </a:bodyPr>
            <a:lstStyle/>
            <a:p>
              <a:pPr algn="ctr"/>
              <a:endParaRPr lang="en-US" sz="1050" dirty="0">
                <a:solidFill>
                  <a:schemeClr val="bg1"/>
                </a:solidFill>
                <a:latin typeface="Arial" charset="0"/>
                <a:ea typeface="Arial" charset="0"/>
                <a:cs typeface="Arial" charset="0"/>
              </a:endParaRPr>
            </a:p>
          </p:txBody>
        </p:sp>
        <p:sp>
          <p:nvSpPr>
            <p:cNvPr id="11" name="Rectangle 10">
              <a:extLst>
                <a:ext uri="{FF2B5EF4-FFF2-40B4-BE49-F238E27FC236}">
                  <a16:creationId xmlns:a16="http://schemas.microsoft.com/office/drawing/2014/main" id="{E410FAC5-DACA-4788-974F-F820CFE56891}"/>
                </a:ext>
              </a:extLst>
            </p:cNvPr>
            <p:cNvSpPr/>
            <p:nvPr/>
          </p:nvSpPr>
          <p:spPr>
            <a:xfrm rot="5400000">
              <a:off x="6590038" y="2579931"/>
              <a:ext cx="1693715" cy="1770878"/>
            </a:xfrm>
            <a:prstGeom prst="rect">
              <a:avLst/>
            </a:prstGeom>
            <a:solidFill>
              <a:schemeClr val="accent5">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12" name="Shape 1177">
              <a:extLst>
                <a:ext uri="{FF2B5EF4-FFF2-40B4-BE49-F238E27FC236}">
                  <a16:creationId xmlns:a16="http://schemas.microsoft.com/office/drawing/2014/main" id="{4E877C6E-01BB-4B50-9445-BFE2CA618417}"/>
                </a:ext>
              </a:extLst>
            </p:cNvPr>
            <p:cNvSpPr txBox="1"/>
            <p:nvPr/>
          </p:nvSpPr>
          <p:spPr>
            <a:xfrm>
              <a:off x="6551456" y="2637902"/>
              <a:ext cx="1770878" cy="1323417"/>
            </a:xfrm>
            <a:prstGeom prst="rect">
              <a:avLst/>
            </a:prstGeom>
            <a:noFill/>
            <a:ln>
              <a:noFill/>
            </a:ln>
          </p:spPr>
          <p:txBody>
            <a:bodyPr wrap="square" lIns="68569" tIns="68569" rIns="68569" bIns="68569" anchor="t" anchorCtr="0">
              <a:spAutoFit/>
            </a:bodyPr>
            <a:lstStyle/>
            <a:p>
              <a:pPr marL="171450" indent="-171450">
                <a:spcBef>
                  <a:spcPts val="600"/>
                </a:spcBef>
                <a:buFont typeface="Arial" charset="0"/>
                <a:buChar char="•"/>
              </a:pPr>
              <a:r>
                <a:rPr lang="en-US" sz="1150" dirty="0">
                  <a:latin typeface="Arial" charset="0"/>
                  <a:ea typeface="Arial" charset="0"/>
                  <a:cs typeface="Arial" charset="0"/>
                </a:rPr>
                <a:t>Protect your sensitive data with granular security</a:t>
              </a:r>
            </a:p>
            <a:p>
              <a:pPr marL="171450" indent="-171450">
                <a:spcBef>
                  <a:spcPts val="600"/>
                </a:spcBef>
                <a:buFont typeface="Arial" charset="0"/>
                <a:buChar char="•"/>
              </a:pPr>
              <a:r>
                <a:rPr lang="en-US" sz="1150" dirty="0">
                  <a:latin typeface="Arial" charset="0"/>
                  <a:ea typeface="Arial" charset="0"/>
                  <a:cs typeface="Arial" charset="0"/>
                </a:rPr>
                <a:t>Simplify management for multi-tenancy deployments</a:t>
              </a:r>
            </a:p>
          </p:txBody>
        </p:sp>
        <p:pic>
          <p:nvPicPr>
            <p:cNvPr id="13" name="Picture 12">
              <a:extLst>
                <a:ext uri="{FF2B5EF4-FFF2-40B4-BE49-F238E27FC236}">
                  <a16:creationId xmlns:a16="http://schemas.microsoft.com/office/drawing/2014/main" id="{EC6387E5-495B-44A0-AE57-958703AAF1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11996" y="1355619"/>
              <a:ext cx="595054" cy="595054"/>
            </a:xfrm>
            <a:prstGeom prst="rect">
              <a:avLst/>
            </a:prstGeom>
          </p:spPr>
        </p:pic>
      </p:grpSp>
      <p:grpSp>
        <p:nvGrpSpPr>
          <p:cNvPr id="14" name="Group 13">
            <a:extLst>
              <a:ext uri="{FF2B5EF4-FFF2-40B4-BE49-F238E27FC236}">
                <a16:creationId xmlns:a16="http://schemas.microsoft.com/office/drawing/2014/main" id="{E7B5956D-3D5A-47DC-BC15-FE2CB21ABD8A}"/>
              </a:ext>
            </a:extLst>
          </p:cNvPr>
          <p:cNvGrpSpPr/>
          <p:nvPr/>
        </p:nvGrpSpPr>
        <p:grpSpPr>
          <a:xfrm>
            <a:off x="39374" y="1105974"/>
            <a:ext cx="1818929" cy="3263685"/>
            <a:chOff x="6472070" y="1131673"/>
            <a:chExt cx="1929652" cy="3263685"/>
          </a:xfrm>
        </p:grpSpPr>
        <p:sp>
          <p:nvSpPr>
            <p:cNvPr id="15" name="Shape 1163">
              <a:extLst>
                <a:ext uri="{FF2B5EF4-FFF2-40B4-BE49-F238E27FC236}">
                  <a16:creationId xmlns:a16="http://schemas.microsoft.com/office/drawing/2014/main" id="{74C6A41C-5003-48D0-A8A0-7F57424FD350}"/>
                </a:ext>
              </a:extLst>
            </p:cNvPr>
            <p:cNvSpPr/>
            <p:nvPr/>
          </p:nvSpPr>
          <p:spPr>
            <a:xfrm>
              <a:off x="6551457" y="1208206"/>
              <a:ext cx="1770878" cy="1327176"/>
            </a:xfrm>
            <a:prstGeom prst="rect">
              <a:avLst/>
            </a:prstGeom>
            <a:solidFill>
              <a:schemeClr val="accent1"/>
            </a:solidFill>
            <a:ln w="9525" cap="flat" cmpd="sng">
              <a:noFill/>
              <a:prstDash val="solid"/>
              <a:round/>
              <a:headEnd type="none" w="med" len="med"/>
              <a:tailEnd type="none" w="med" len="med"/>
            </a:ln>
          </p:spPr>
          <p:txBody>
            <a:bodyPr lIns="68569" tIns="68569" rIns="68569" bIns="91440" anchor="b" anchorCtr="0">
              <a:noAutofit/>
            </a:bodyPr>
            <a:lstStyle/>
            <a:p>
              <a:pPr algn="ctr"/>
              <a:r>
                <a:rPr lang="en-US" sz="1200" dirty="0">
                  <a:solidFill>
                    <a:schemeClr val="bg1"/>
                  </a:solidFill>
                  <a:latin typeface="Arial" charset="0"/>
                  <a:ea typeface="Arial" charset="0"/>
                  <a:cs typeface="Arial" charset="0"/>
                </a:rPr>
                <a:t>EXTERNAL AUTHENTICATION</a:t>
              </a:r>
            </a:p>
          </p:txBody>
        </p:sp>
        <p:sp>
          <p:nvSpPr>
            <p:cNvPr id="16" name="Shape 1163">
              <a:extLst>
                <a:ext uri="{FF2B5EF4-FFF2-40B4-BE49-F238E27FC236}">
                  <a16:creationId xmlns:a16="http://schemas.microsoft.com/office/drawing/2014/main" id="{DD9BAC32-CB7E-40A3-9449-43D692CE5714}"/>
                </a:ext>
              </a:extLst>
            </p:cNvPr>
            <p:cNvSpPr/>
            <p:nvPr/>
          </p:nvSpPr>
          <p:spPr>
            <a:xfrm rot="5400000">
              <a:off x="5805053" y="1798690"/>
              <a:ext cx="3263685" cy="1929652"/>
            </a:xfrm>
            <a:prstGeom prst="rect">
              <a:avLst/>
            </a:prstGeom>
            <a:noFill/>
            <a:ln w="15875" cap="flat" cmpd="sng">
              <a:solidFill>
                <a:schemeClr val="accent1"/>
              </a:solidFill>
              <a:prstDash val="solid"/>
              <a:round/>
              <a:headEnd type="none" w="med" len="med"/>
              <a:tailEnd type="none" w="med" len="med"/>
            </a:ln>
          </p:spPr>
          <p:txBody>
            <a:bodyPr lIns="68569" tIns="68569" rIns="68569" bIns="68569" anchor="ctr" anchorCtr="0">
              <a:noAutofit/>
            </a:bodyPr>
            <a:lstStyle/>
            <a:p>
              <a:pPr algn="ctr"/>
              <a:endParaRPr lang="en-US" sz="1050" dirty="0">
                <a:solidFill>
                  <a:schemeClr val="bg1"/>
                </a:solidFill>
                <a:latin typeface="Arial" charset="0"/>
                <a:ea typeface="Arial" charset="0"/>
                <a:cs typeface="Arial" charset="0"/>
              </a:endParaRPr>
            </a:p>
          </p:txBody>
        </p:sp>
        <p:sp>
          <p:nvSpPr>
            <p:cNvPr id="17" name="Rectangle 16">
              <a:extLst>
                <a:ext uri="{FF2B5EF4-FFF2-40B4-BE49-F238E27FC236}">
                  <a16:creationId xmlns:a16="http://schemas.microsoft.com/office/drawing/2014/main" id="{A5459CB8-988A-4225-B966-3282EFB6FC03}"/>
                </a:ext>
              </a:extLst>
            </p:cNvPr>
            <p:cNvSpPr/>
            <p:nvPr/>
          </p:nvSpPr>
          <p:spPr>
            <a:xfrm rot="5400000">
              <a:off x="6590038" y="2579931"/>
              <a:ext cx="1693715" cy="177087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18" name="Shape 1177">
              <a:extLst>
                <a:ext uri="{FF2B5EF4-FFF2-40B4-BE49-F238E27FC236}">
                  <a16:creationId xmlns:a16="http://schemas.microsoft.com/office/drawing/2014/main" id="{0CA56EA8-ECD1-4C06-B43E-9D6D26C2B5A3}"/>
                </a:ext>
              </a:extLst>
            </p:cNvPr>
            <p:cNvSpPr txBox="1"/>
            <p:nvPr/>
          </p:nvSpPr>
          <p:spPr>
            <a:xfrm>
              <a:off x="6551456" y="2637902"/>
              <a:ext cx="1770878" cy="1400361"/>
            </a:xfrm>
            <a:prstGeom prst="rect">
              <a:avLst/>
            </a:prstGeom>
            <a:noFill/>
            <a:ln>
              <a:noFill/>
            </a:ln>
          </p:spPr>
          <p:txBody>
            <a:bodyPr wrap="square" lIns="68569" tIns="68569" rIns="68569" bIns="68569" anchor="t" anchorCtr="0">
              <a:spAutoFit/>
            </a:bodyPr>
            <a:lstStyle/>
            <a:p>
              <a:pPr marL="171450" indent="-171450">
                <a:spcBef>
                  <a:spcPts val="600"/>
                </a:spcBef>
                <a:buFont typeface="Arial" charset="0"/>
                <a:buChar char="•"/>
              </a:pPr>
              <a:r>
                <a:rPr lang="en-US" sz="1200" dirty="0">
                  <a:latin typeface="Arial" charset="0"/>
                  <a:ea typeface="Arial" charset="0"/>
                  <a:cs typeface="Arial" charset="0"/>
                </a:rPr>
                <a:t>External validation of authorized users</a:t>
              </a:r>
            </a:p>
            <a:p>
              <a:pPr marL="171450" indent="-171450">
                <a:spcBef>
                  <a:spcPts val="600"/>
                </a:spcBef>
                <a:buFont typeface="Arial" charset="0"/>
                <a:buChar char="•"/>
              </a:pPr>
              <a:r>
                <a:rPr lang="en-US" sz="1200" dirty="0">
                  <a:latin typeface="Arial" charset="0"/>
                  <a:ea typeface="Arial" charset="0"/>
                  <a:cs typeface="Arial" charset="0"/>
                </a:rPr>
                <a:t>Leverages Kerberos &amp; LDAP/AD</a:t>
              </a:r>
            </a:p>
            <a:p>
              <a:pPr marL="171450" indent="-171450">
                <a:spcBef>
                  <a:spcPts val="600"/>
                </a:spcBef>
                <a:buFont typeface="Arial" charset="0"/>
                <a:buChar char="•"/>
              </a:pPr>
              <a:r>
                <a:rPr lang="en-US" sz="1200" dirty="0">
                  <a:latin typeface="Arial" charset="0"/>
                  <a:ea typeface="Arial" charset="0"/>
                  <a:cs typeface="Arial" charset="0"/>
                </a:rPr>
                <a:t>Single sign-on to all data domains</a:t>
              </a:r>
            </a:p>
          </p:txBody>
        </p:sp>
      </p:grpSp>
      <p:grpSp>
        <p:nvGrpSpPr>
          <p:cNvPr id="19" name="Group 18">
            <a:extLst>
              <a:ext uri="{FF2B5EF4-FFF2-40B4-BE49-F238E27FC236}">
                <a16:creationId xmlns:a16="http://schemas.microsoft.com/office/drawing/2014/main" id="{247416AD-187C-4293-A12B-C1C34F120A89}"/>
              </a:ext>
            </a:extLst>
          </p:cNvPr>
          <p:cNvGrpSpPr/>
          <p:nvPr/>
        </p:nvGrpSpPr>
        <p:grpSpPr>
          <a:xfrm>
            <a:off x="1882500" y="1105974"/>
            <a:ext cx="1763081" cy="3263685"/>
            <a:chOff x="6472070" y="1131673"/>
            <a:chExt cx="1929652" cy="3263685"/>
          </a:xfrm>
        </p:grpSpPr>
        <p:sp>
          <p:nvSpPr>
            <p:cNvPr id="20" name="Shape 1163">
              <a:extLst>
                <a:ext uri="{FF2B5EF4-FFF2-40B4-BE49-F238E27FC236}">
                  <a16:creationId xmlns:a16="http://schemas.microsoft.com/office/drawing/2014/main" id="{CD2A622E-2130-45EA-9FBA-F2E0C01ECA44}"/>
                </a:ext>
              </a:extLst>
            </p:cNvPr>
            <p:cNvSpPr/>
            <p:nvPr/>
          </p:nvSpPr>
          <p:spPr>
            <a:xfrm>
              <a:off x="6551457" y="1208206"/>
              <a:ext cx="1770878" cy="1327176"/>
            </a:xfrm>
            <a:prstGeom prst="rect">
              <a:avLst/>
            </a:prstGeom>
            <a:solidFill>
              <a:schemeClr val="accent2"/>
            </a:solidFill>
            <a:ln w="9525" cap="flat" cmpd="sng">
              <a:noFill/>
              <a:prstDash val="solid"/>
              <a:round/>
              <a:headEnd type="none" w="med" len="med"/>
              <a:tailEnd type="none" w="med" len="med"/>
            </a:ln>
          </p:spPr>
          <p:txBody>
            <a:bodyPr lIns="68569" tIns="68569" rIns="68569" bIns="91440" anchor="b" anchorCtr="0">
              <a:noAutofit/>
            </a:bodyPr>
            <a:lstStyle/>
            <a:p>
              <a:pPr algn="ctr"/>
              <a:r>
                <a:rPr lang="en-US" sz="1200" dirty="0">
                  <a:solidFill>
                    <a:schemeClr val="bg1"/>
                  </a:solidFill>
                  <a:latin typeface="Arial" charset="0"/>
                  <a:ea typeface="Arial" charset="0"/>
                  <a:cs typeface="Arial" charset="0"/>
                </a:rPr>
                <a:t>TRANSPARENT DATA ENCRYPTION</a:t>
              </a:r>
            </a:p>
          </p:txBody>
        </p:sp>
        <p:sp>
          <p:nvSpPr>
            <p:cNvPr id="21" name="Shape 1163">
              <a:extLst>
                <a:ext uri="{FF2B5EF4-FFF2-40B4-BE49-F238E27FC236}">
                  <a16:creationId xmlns:a16="http://schemas.microsoft.com/office/drawing/2014/main" id="{B7DBF692-8C91-4C4B-B28C-50C1ABD0F272}"/>
                </a:ext>
              </a:extLst>
            </p:cNvPr>
            <p:cNvSpPr/>
            <p:nvPr/>
          </p:nvSpPr>
          <p:spPr>
            <a:xfrm rot="5400000">
              <a:off x="5805053" y="1798690"/>
              <a:ext cx="3263685" cy="1929652"/>
            </a:xfrm>
            <a:prstGeom prst="rect">
              <a:avLst/>
            </a:prstGeom>
            <a:noFill/>
            <a:ln w="15875" cap="flat" cmpd="sng">
              <a:solidFill>
                <a:schemeClr val="accent2"/>
              </a:solidFill>
              <a:prstDash val="solid"/>
              <a:round/>
              <a:headEnd type="none" w="med" len="med"/>
              <a:tailEnd type="none" w="med" len="med"/>
            </a:ln>
          </p:spPr>
          <p:txBody>
            <a:bodyPr lIns="68569" tIns="68569" rIns="68569" bIns="68569" anchor="ctr" anchorCtr="0">
              <a:noAutofit/>
            </a:bodyPr>
            <a:lstStyle/>
            <a:p>
              <a:pPr algn="ctr"/>
              <a:endParaRPr lang="en-US" sz="1050" dirty="0">
                <a:solidFill>
                  <a:schemeClr val="bg1"/>
                </a:solidFill>
                <a:latin typeface="Arial" charset="0"/>
                <a:ea typeface="Arial" charset="0"/>
                <a:cs typeface="Arial" charset="0"/>
              </a:endParaRPr>
            </a:p>
          </p:txBody>
        </p:sp>
        <p:sp>
          <p:nvSpPr>
            <p:cNvPr id="22" name="Rectangle 21">
              <a:extLst>
                <a:ext uri="{FF2B5EF4-FFF2-40B4-BE49-F238E27FC236}">
                  <a16:creationId xmlns:a16="http://schemas.microsoft.com/office/drawing/2014/main" id="{44CB196A-CACF-4690-B139-61ED2BA59884}"/>
                </a:ext>
              </a:extLst>
            </p:cNvPr>
            <p:cNvSpPr/>
            <p:nvPr/>
          </p:nvSpPr>
          <p:spPr>
            <a:xfrm rot="5400000">
              <a:off x="6590038" y="2579931"/>
              <a:ext cx="1693715" cy="1770878"/>
            </a:xfrm>
            <a:prstGeom prst="rect">
              <a:avLst/>
            </a:prstGeom>
            <a:solidFill>
              <a:schemeClr val="accent2">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23" name="Shape 1177">
              <a:extLst>
                <a:ext uri="{FF2B5EF4-FFF2-40B4-BE49-F238E27FC236}">
                  <a16:creationId xmlns:a16="http://schemas.microsoft.com/office/drawing/2014/main" id="{F7A209DB-7908-4FE5-8B88-F77188F0E532}"/>
                </a:ext>
              </a:extLst>
            </p:cNvPr>
            <p:cNvSpPr txBox="1"/>
            <p:nvPr/>
          </p:nvSpPr>
          <p:spPr>
            <a:xfrm>
              <a:off x="6551456" y="2637902"/>
              <a:ext cx="1770878" cy="1138751"/>
            </a:xfrm>
            <a:prstGeom prst="rect">
              <a:avLst/>
            </a:prstGeom>
            <a:noFill/>
            <a:ln>
              <a:noFill/>
            </a:ln>
          </p:spPr>
          <p:txBody>
            <a:bodyPr wrap="square" lIns="68569" tIns="68569" rIns="68569" bIns="68569" anchor="t" anchorCtr="0">
              <a:spAutoFit/>
            </a:bodyPr>
            <a:lstStyle/>
            <a:p>
              <a:pPr marL="171450" indent="-171450">
                <a:spcBef>
                  <a:spcPts val="600"/>
                </a:spcBef>
                <a:buFont typeface="Arial" charset="0"/>
                <a:buChar char="•"/>
              </a:pPr>
              <a:r>
                <a:rPr lang="en-US" sz="1200" dirty="0">
                  <a:latin typeface="Arial" charset="0"/>
                  <a:ea typeface="Arial" charset="0"/>
                  <a:cs typeface="Arial" charset="0"/>
                </a:rPr>
                <a:t>Protects sensitive customer data at rest via encryption</a:t>
              </a:r>
            </a:p>
            <a:p>
              <a:pPr marL="171450" indent="-171450">
                <a:spcBef>
                  <a:spcPts val="600"/>
                </a:spcBef>
                <a:buFont typeface="Arial" charset="0"/>
                <a:buChar char="•"/>
              </a:pPr>
              <a:r>
                <a:rPr lang="en-US" sz="1200" dirty="0">
                  <a:latin typeface="Arial" charset="0"/>
                  <a:ea typeface="Arial" charset="0"/>
                  <a:cs typeface="Arial" charset="0"/>
                </a:rPr>
                <a:t>No need to change application</a:t>
              </a:r>
            </a:p>
          </p:txBody>
        </p:sp>
      </p:grpSp>
      <p:grpSp>
        <p:nvGrpSpPr>
          <p:cNvPr id="24" name="Group 23">
            <a:extLst>
              <a:ext uri="{FF2B5EF4-FFF2-40B4-BE49-F238E27FC236}">
                <a16:creationId xmlns:a16="http://schemas.microsoft.com/office/drawing/2014/main" id="{C0C2B169-1058-4FF9-A386-ECFA4C9CF16F}"/>
              </a:ext>
            </a:extLst>
          </p:cNvPr>
          <p:cNvGrpSpPr/>
          <p:nvPr/>
        </p:nvGrpSpPr>
        <p:grpSpPr>
          <a:xfrm>
            <a:off x="3669777" y="1105974"/>
            <a:ext cx="1773845" cy="3263685"/>
            <a:chOff x="6472070" y="1131673"/>
            <a:chExt cx="1929652" cy="3263685"/>
          </a:xfrm>
        </p:grpSpPr>
        <p:sp>
          <p:nvSpPr>
            <p:cNvPr id="25" name="Shape 1163">
              <a:extLst>
                <a:ext uri="{FF2B5EF4-FFF2-40B4-BE49-F238E27FC236}">
                  <a16:creationId xmlns:a16="http://schemas.microsoft.com/office/drawing/2014/main" id="{3CD5CA36-8A1A-4A54-A21D-9B12AD25A9CB}"/>
                </a:ext>
              </a:extLst>
            </p:cNvPr>
            <p:cNvSpPr/>
            <p:nvPr/>
          </p:nvSpPr>
          <p:spPr>
            <a:xfrm>
              <a:off x="6551457" y="1208206"/>
              <a:ext cx="1770878" cy="1327176"/>
            </a:xfrm>
            <a:prstGeom prst="rect">
              <a:avLst/>
            </a:prstGeom>
            <a:solidFill>
              <a:schemeClr val="accent4"/>
            </a:solidFill>
            <a:ln w="9525" cap="flat" cmpd="sng">
              <a:noFill/>
              <a:prstDash val="solid"/>
              <a:round/>
              <a:headEnd type="none" w="med" len="med"/>
              <a:tailEnd type="none" w="med" len="med"/>
            </a:ln>
          </p:spPr>
          <p:txBody>
            <a:bodyPr lIns="68569" tIns="68569" rIns="68569" bIns="91440" anchor="b" anchorCtr="0">
              <a:noAutofit/>
            </a:bodyPr>
            <a:lstStyle/>
            <a:p>
              <a:pPr algn="ctr"/>
              <a:r>
                <a:rPr lang="en-US" sz="1200" dirty="0">
                  <a:solidFill>
                    <a:schemeClr val="bg1"/>
                  </a:solidFill>
                  <a:latin typeface="Arial" charset="0"/>
                  <a:ea typeface="Arial" charset="0"/>
                  <a:cs typeface="Arial" charset="0"/>
                </a:rPr>
                <a:t>DATA</a:t>
              </a:r>
              <a:br>
                <a:rPr lang="en-US" sz="1200" dirty="0">
                  <a:solidFill>
                    <a:schemeClr val="bg1"/>
                  </a:solidFill>
                  <a:latin typeface="Arial" charset="0"/>
                  <a:ea typeface="Arial" charset="0"/>
                  <a:cs typeface="Arial" charset="0"/>
                </a:rPr>
              </a:br>
              <a:r>
                <a:rPr lang="en-US" sz="1200" dirty="0">
                  <a:solidFill>
                    <a:schemeClr val="bg1"/>
                  </a:solidFill>
                  <a:latin typeface="Arial" charset="0"/>
                  <a:ea typeface="Arial" charset="0"/>
                  <a:cs typeface="Arial" charset="0"/>
                </a:rPr>
                <a:t>AUDITING</a:t>
              </a:r>
            </a:p>
          </p:txBody>
        </p:sp>
        <p:sp>
          <p:nvSpPr>
            <p:cNvPr id="26" name="Shape 1163">
              <a:extLst>
                <a:ext uri="{FF2B5EF4-FFF2-40B4-BE49-F238E27FC236}">
                  <a16:creationId xmlns:a16="http://schemas.microsoft.com/office/drawing/2014/main" id="{D7B13BF1-6C95-4ACA-989C-382A26422EA4}"/>
                </a:ext>
              </a:extLst>
            </p:cNvPr>
            <p:cNvSpPr/>
            <p:nvPr/>
          </p:nvSpPr>
          <p:spPr>
            <a:xfrm rot="5400000">
              <a:off x="5805053" y="1798690"/>
              <a:ext cx="3263685" cy="1929652"/>
            </a:xfrm>
            <a:prstGeom prst="rect">
              <a:avLst/>
            </a:prstGeom>
            <a:noFill/>
            <a:ln w="15875" cap="flat" cmpd="sng">
              <a:solidFill>
                <a:schemeClr val="accent4"/>
              </a:solidFill>
              <a:prstDash val="solid"/>
              <a:round/>
              <a:headEnd type="none" w="med" len="med"/>
              <a:tailEnd type="none" w="med" len="med"/>
            </a:ln>
          </p:spPr>
          <p:txBody>
            <a:bodyPr lIns="68569" tIns="68569" rIns="68569" bIns="68569" anchor="ctr" anchorCtr="0">
              <a:noAutofit/>
            </a:bodyPr>
            <a:lstStyle/>
            <a:p>
              <a:pPr algn="ctr"/>
              <a:endParaRPr lang="en-US" sz="1050" dirty="0">
                <a:solidFill>
                  <a:schemeClr val="bg1"/>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5A13BA69-71B9-4889-904C-834CFA0CD6B2}"/>
                </a:ext>
              </a:extLst>
            </p:cNvPr>
            <p:cNvSpPr/>
            <p:nvPr/>
          </p:nvSpPr>
          <p:spPr>
            <a:xfrm rot="5400000">
              <a:off x="6590038" y="2579931"/>
              <a:ext cx="1693715" cy="1770878"/>
            </a:xfrm>
            <a:prstGeom prst="rect">
              <a:avLst/>
            </a:prstGeom>
            <a:solidFill>
              <a:schemeClr val="accent4">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sp>
          <p:nvSpPr>
            <p:cNvPr id="28" name="Shape 1177">
              <a:extLst>
                <a:ext uri="{FF2B5EF4-FFF2-40B4-BE49-F238E27FC236}">
                  <a16:creationId xmlns:a16="http://schemas.microsoft.com/office/drawing/2014/main" id="{D65F2BA9-5F88-4758-8482-6221A8D97CFB}"/>
                </a:ext>
              </a:extLst>
            </p:cNvPr>
            <p:cNvSpPr txBox="1"/>
            <p:nvPr/>
          </p:nvSpPr>
          <p:spPr>
            <a:xfrm>
              <a:off x="6551456" y="2637902"/>
              <a:ext cx="1770878" cy="1585027"/>
            </a:xfrm>
            <a:prstGeom prst="rect">
              <a:avLst/>
            </a:prstGeom>
            <a:noFill/>
            <a:ln>
              <a:noFill/>
            </a:ln>
          </p:spPr>
          <p:txBody>
            <a:bodyPr wrap="square" lIns="68569" tIns="68569" rIns="68569" bIns="68569" anchor="t" anchorCtr="0">
              <a:spAutoFit/>
            </a:bodyPr>
            <a:lstStyle/>
            <a:p>
              <a:pPr marL="171450" indent="-171450">
                <a:spcBef>
                  <a:spcPts val="600"/>
                </a:spcBef>
                <a:buFont typeface="Arial" charset="0"/>
                <a:buChar char="•"/>
              </a:pPr>
              <a:r>
                <a:rPr lang="en-US" sz="1200" dirty="0">
                  <a:latin typeface="Arial" charset="0"/>
                  <a:ea typeface="Arial" charset="0"/>
                  <a:cs typeface="Arial" charset="0"/>
                </a:rPr>
                <a:t>Audit trail of</a:t>
              </a:r>
              <a:br>
                <a:rPr lang="en-US" sz="1200" dirty="0">
                  <a:latin typeface="Arial" charset="0"/>
                  <a:ea typeface="Arial" charset="0"/>
                  <a:cs typeface="Arial" charset="0"/>
                </a:rPr>
              </a:br>
              <a:r>
                <a:rPr lang="en-US" sz="1200" dirty="0">
                  <a:latin typeface="Arial" charset="0"/>
                  <a:ea typeface="Arial" charset="0"/>
                  <a:cs typeface="Arial" charset="0"/>
                </a:rPr>
                <a:t>all access</a:t>
              </a:r>
              <a:br>
                <a:rPr lang="en-US" sz="1200" dirty="0">
                  <a:latin typeface="Arial" charset="0"/>
                  <a:ea typeface="Arial" charset="0"/>
                  <a:cs typeface="Arial" charset="0"/>
                </a:rPr>
              </a:br>
              <a:r>
                <a:rPr lang="en-US" sz="1200" dirty="0">
                  <a:latin typeface="Arial" charset="0"/>
                  <a:ea typeface="Arial" charset="0"/>
                  <a:cs typeface="Arial" charset="0"/>
                </a:rPr>
                <a:t>and changes</a:t>
              </a:r>
            </a:p>
            <a:p>
              <a:pPr marL="171450" indent="-171450">
                <a:spcBef>
                  <a:spcPts val="600"/>
                </a:spcBef>
                <a:buFont typeface="Arial" charset="0"/>
                <a:buChar char="•"/>
              </a:pPr>
              <a:r>
                <a:rPr lang="en-US" sz="1200" dirty="0">
                  <a:latin typeface="Arial" charset="0"/>
                  <a:ea typeface="Arial" charset="0"/>
                  <a:cs typeface="Arial" charset="0"/>
                </a:rPr>
                <a:t>Audit only what’s needed</a:t>
              </a:r>
            </a:p>
            <a:p>
              <a:pPr marL="171450" indent="-171450">
                <a:spcBef>
                  <a:spcPts val="600"/>
                </a:spcBef>
                <a:buFont typeface="Arial" charset="0"/>
                <a:buChar char="•"/>
              </a:pPr>
              <a:r>
                <a:rPr lang="en-US" sz="1200" dirty="0">
                  <a:latin typeface="Arial" charset="0"/>
                  <a:ea typeface="Arial" charset="0"/>
                  <a:cs typeface="Arial" charset="0"/>
                </a:rPr>
                <a:t>Flexible logging with log4j interface</a:t>
              </a:r>
            </a:p>
          </p:txBody>
        </p:sp>
      </p:grpSp>
      <p:pic>
        <p:nvPicPr>
          <p:cNvPr id="29" name="Picture 28">
            <a:extLst>
              <a:ext uri="{FF2B5EF4-FFF2-40B4-BE49-F238E27FC236}">
                <a16:creationId xmlns:a16="http://schemas.microsoft.com/office/drawing/2014/main" id="{FB6FEE71-ED6F-4644-BD01-4F72600F7BE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45455" y="1323224"/>
            <a:ext cx="492384" cy="586978"/>
          </a:xfrm>
          <a:prstGeom prst="rect">
            <a:avLst/>
          </a:prstGeom>
        </p:spPr>
      </p:pic>
      <p:pic>
        <p:nvPicPr>
          <p:cNvPr id="30" name="Picture 29">
            <a:extLst>
              <a:ext uri="{FF2B5EF4-FFF2-40B4-BE49-F238E27FC236}">
                <a16:creationId xmlns:a16="http://schemas.microsoft.com/office/drawing/2014/main" id="{83AB9E14-0318-467E-B2BD-A13152B0BC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63130" y="1231861"/>
            <a:ext cx="693113" cy="693113"/>
          </a:xfrm>
          <a:prstGeom prst="rect">
            <a:avLst/>
          </a:prstGeom>
        </p:spPr>
      </p:pic>
      <p:pic>
        <p:nvPicPr>
          <p:cNvPr id="31" name="Picture 30">
            <a:extLst>
              <a:ext uri="{FF2B5EF4-FFF2-40B4-BE49-F238E27FC236}">
                <a16:creationId xmlns:a16="http://schemas.microsoft.com/office/drawing/2014/main" id="{2B40D8F7-9207-4813-AA55-173CA0254EB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9522" y="1157515"/>
            <a:ext cx="1009358" cy="1009358"/>
          </a:xfrm>
          <a:prstGeom prst="rect">
            <a:avLst/>
          </a:prstGeom>
        </p:spPr>
      </p:pic>
      <p:grpSp>
        <p:nvGrpSpPr>
          <p:cNvPr id="32" name="Group 31">
            <a:extLst>
              <a:ext uri="{FF2B5EF4-FFF2-40B4-BE49-F238E27FC236}">
                <a16:creationId xmlns:a16="http://schemas.microsoft.com/office/drawing/2014/main" id="{074207AE-4D2E-4BD1-84E0-F4D9A48D649A}"/>
              </a:ext>
            </a:extLst>
          </p:cNvPr>
          <p:cNvGrpSpPr/>
          <p:nvPr/>
        </p:nvGrpSpPr>
        <p:grpSpPr>
          <a:xfrm>
            <a:off x="7319612" y="1104431"/>
            <a:ext cx="1773845" cy="3263685"/>
            <a:chOff x="6472070" y="1131673"/>
            <a:chExt cx="1929652" cy="3263685"/>
          </a:xfrm>
        </p:grpSpPr>
        <p:sp>
          <p:nvSpPr>
            <p:cNvPr id="33" name="Shape 1163">
              <a:extLst>
                <a:ext uri="{FF2B5EF4-FFF2-40B4-BE49-F238E27FC236}">
                  <a16:creationId xmlns:a16="http://schemas.microsoft.com/office/drawing/2014/main" id="{2C132E0C-2560-48A7-ABDB-F2F55A607823}"/>
                </a:ext>
              </a:extLst>
            </p:cNvPr>
            <p:cNvSpPr/>
            <p:nvPr/>
          </p:nvSpPr>
          <p:spPr>
            <a:xfrm>
              <a:off x="6551457" y="1208206"/>
              <a:ext cx="1770878" cy="1327176"/>
            </a:xfrm>
            <a:prstGeom prst="rect">
              <a:avLst/>
            </a:prstGeom>
            <a:solidFill>
              <a:schemeClr val="accent6"/>
            </a:solidFill>
            <a:ln w="9525" cap="flat" cmpd="sng">
              <a:noFill/>
              <a:prstDash val="solid"/>
              <a:round/>
              <a:headEnd type="none" w="med" len="med"/>
              <a:tailEnd type="none" w="med" len="med"/>
            </a:ln>
          </p:spPr>
          <p:txBody>
            <a:bodyPr lIns="68569" tIns="68569" rIns="68569" bIns="91440" anchor="b" anchorCtr="0">
              <a:noAutofit/>
            </a:bodyPr>
            <a:lstStyle/>
            <a:p>
              <a:pPr algn="ctr"/>
              <a:r>
                <a:rPr lang="en-US" sz="1200" dirty="0">
                  <a:solidFill>
                    <a:schemeClr val="bg1"/>
                  </a:solidFill>
                  <a:latin typeface="Arial" charset="0"/>
                  <a:ea typeface="Arial" charset="0"/>
                  <a:cs typeface="Arial" charset="0"/>
                </a:rPr>
                <a:t>SECURED ADMIN </a:t>
              </a:r>
            </a:p>
          </p:txBody>
        </p:sp>
        <p:sp>
          <p:nvSpPr>
            <p:cNvPr id="34" name="Shape 1163">
              <a:extLst>
                <a:ext uri="{FF2B5EF4-FFF2-40B4-BE49-F238E27FC236}">
                  <a16:creationId xmlns:a16="http://schemas.microsoft.com/office/drawing/2014/main" id="{39CE4A54-F2CE-45BD-98D4-EC030D864830}"/>
                </a:ext>
              </a:extLst>
            </p:cNvPr>
            <p:cNvSpPr/>
            <p:nvPr/>
          </p:nvSpPr>
          <p:spPr>
            <a:xfrm rot="5400000">
              <a:off x="5805053" y="1798690"/>
              <a:ext cx="3263685" cy="1929652"/>
            </a:xfrm>
            <a:prstGeom prst="rect">
              <a:avLst/>
            </a:prstGeom>
            <a:noFill/>
            <a:ln w="15875" cap="flat" cmpd="sng">
              <a:solidFill>
                <a:schemeClr val="accent6"/>
              </a:solidFill>
              <a:prstDash val="solid"/>
              <a:round/>
              <a:headEnd type="none" w="med" len="med"/>
              <a:tailEnd type="none" w="med" len="med"/>
            </a:ln>
          </p:spPr>
          <p:txBody>
            <a:bodyPr lIns="68569" tIns="68569" rIns="68569" bIns="68569" anchor="ctr" anchorCtr="0">
              <a:noAutofit/>
            </a:bodyPr>
            <a:lstStyle/>
            <a:p>
              <a:pPr algn="ctr"/>
              <a:endParaRPr lang="en-US" sz="1050" dirty="0">
                <a:solidFill>
                  <a:schemeClr val="bg1"/>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1E949AFF-7BF9-4776-A28B-8E233D8D4038}"/>
                </a:ext>
              </a:extLst>
            </p:cNvPr>
            <p:cNvSpPr/>
            <p:nvPr/>
          </p:nvSpPr>
          <p:spPr>
            <a:xfrm rot="5400000">
              <a:off x="6590038" y="2579931"/>
              <a:ext cx="1693715" cy="1770878"/>
            </a:xfrm>
            <a:prstGeom prst="rect">
              <a:avLst/>
            </a:prstGeom>
            <a:solidFill>
              <a:schemeClr val="accent6">
                <a:lumMod val="20000"/>
                <a:lumOff val="8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charset="0"/>
              </a:endParaRPr>
            </a:p>
          </p:txBody>
        </p:sp>
      </p:grpSp>
      <p:sp>
        <p:nvSpPr>
          <p:cNvPr id="36" name="Shape 1177">
            <a:extLst>
              <a:ext uri="{FF2B5EF4-FFF2-40B4-BE49-F238E27FC236}">
                <a16:creationId xmlns:a16="http://schemas.microsoft.com/office/drawing/2014/main" id="{3AAF6FFC-4FBD-4CEE-9A3F-817510F755ED}"/>
              </a:ext>
            </a:extLst>
          </p:cNvPr>
          <p:cNvSpPr txBox="1"/>
          <p:nvPr/>
        </p:nvSpPr>
        <p:spPr>
          <a:xfrm>
            <a:off x="7370808" y="2584672"/>
            <a:ext cx="1671451" cy="1277251"/>
          </a:xfrm>
          <a:prstGeom prst="rect">
            <a:avLst/>
          </a:prstGeom>
          <a:noFill/>
          <a:ln>
            <a:noFill/>
          </a:ln>
        </p:spPr>
        <p:txBody>
          <a:bodyPr wrap="square" lIns="68569" tIns="68569" rIns="68569" bIns="68569" anchor="t" anchorCtr="0">
            <a:spAutoFit/>
          </a:bodyPr>
          <a:lstStyle/>
          <a:p>
            <a:pPr marL="171450" indent="-171450">
              <a:spcBef>
                <a:spcPts val="600"/>
              </a:spcBef>
              <a:buFont typeface="Arial" charset="0"/>
              <a:buChar char="•"/>
            </a:pPr>
            <a:r>
              <a:rPr lang="en-US" sz="1150" dirty="0">
                <a:latin typeface="Arial" charset="0"/>
                <a:ea typeface="Arial" charset="0"/>
                <a:cs typeface="Arial" charset="0"/>
              </a:rPr>
              <a:t>Protects against unauthorized viewing of schema</a:t>
            </a:r>
          </a:p>
          <a:p>
            <a:pPr marL="171450" indent="-171450">
              <a:spcBef>
                <a:spcPts val="600"/>
              </a:spcBef>
              <a:buFont typeface="Arial" charset="0"/>
              <a:buChar char="•"/>
            </a:pPr>
            <a:r>
              <a:rPr lang="en-US" sz="1150" dirty="0">
                <a:latin typeface="Arial" charset="0"/>
                <a:ea typeface="Arial" charset="0"/>
                <a:cs typeface="Arial" charset="0"/>
              </a:rPr>
              <a:t>Administrative access without data access</a:t>
            </a:r>
          </a:p>
        </p:txBody>
      </p:sp>
      <p:grpSp>
        <p:nvGrpSpPr>
          <p:cNvPr id="37" name="Group 36">
            <a:extLst>
              <a:ext uri="{FF2B5EF4-FFF2-40B4-BE49-F238E27FC236}">
                <a16:creationId xmlns:a16="http://schemas.microsoft.com/office/drawing/2014/main" id="{00820AFA-91D9-4AEF-98BB-5275962FEC9A}"/>
              </a:ext>
            </a:extLst>
          </p:cNvPr>
          <p:cNvGrpSpPr/>
          <p:nvPr/>
        </p:nvGrpSpPr>
        <p:grpSpPr>
          <a:xfrm>
            <a:off x="8035342" y="1489555"/>
            <a:ext cx="342381" cy="732278"/>
            <a:chOff x="7596070" y="4332673"/>
            <a:chExt cx="342381" cy="732278"/>
          </a:xfrm>
        </p:grpSpPr>
        <p:sp>
          <p:nvSpPr>
            <p:cNvPr id="38" name="Oval 37">
              <a:extLst>
                <a:ext uri="{FF2B5EF4-FFF2-40B4-BE49-F238E27FC236}">
                  <a16:creationId xmlns:a16="http://schemas.microsoft.com/office/drawing/2014/main" id="{EB74A3BC-4F40-47B5-B8D1-6089246B8036}"/>
                </a:ext>
              </a:extLst>
            </p:cNvPr>
            <p:cNvSpPr/>
            <p:nvPr/>
          </p:nvSpPr>
          <p:spPr>
            <a:xfrm flipH="1">
              <a:off x="7695344" y="4332673"/>
              <a:ext cx="143837" cy="15717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hord 38">
              <a:extLst>
                <a:ext uri="{FF2B5EF4-FFF2-40B4-BE49-F238E27FC236}">
                  <a16:creationId xmlns:a16="http://schemas.microsoft.com/office/drawing/2014/main" id="{25C76A09-E796-43E6-98F8-ABA6CD194832}"/>
                </a:ext>
              </a:extLst>
            </p:cNvPr>
            <p:cNvSpPr/>
            <p:nvPr/>
          </p:nvSpPr>
          <p:spPr>
            <a:xfrm rot="5400000">
              <a:off x="7481220" y="4607719"/>
              <a:ext cx="572082" cy="342381"/>
            </a:xfrm>
            <a:prstGeom prst="chord">
              <a:avLst>
                <a:gd name="adj1" fmla="val 5373344"/>
                <a:gd name="adj2" fmla="val 1620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8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43</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43</a:t>
            </a:fld>
            <a:endParaRPr sz="600" b="0" i="0" u="none" strike="noStrike" cap="none">
              <a:solidFill>
                <a:srgbClr val="BFBFBF"/>
              </a:solidFill>
              <a:latin typeface="Arial"/>
              <a:ea typeface="Arial"/>
              <a:cs typeface="Arial"/>
              <a:sym typeface="Arial"/>
            </a:endParaRPr>
          </a:p>
        </p:txBody>
      </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grpSp>
        <p:nvGrpSpPr>
          <p:cNvPr id="3" name="Group 2">
            <a:extLst>
              <a:ext uri="{FF2B5EF4-FFF2-40B4-BE49-F238E27FC236}">
                <a16:creationId xmlns:a16="http://schemas.microsoft.com/office/drawing/2014/main" id="{4E30E19D-F24A-449B-8DCF-856BF9D09676}"/>
              </a:ext>
            </a:extLst>
          </p:cNvPr>
          <p:cNvGrpSpPr/>
          <p:nvPr/>
        </p:nvGrpSpPr>
        <p:grpSpPr>
          <a:xfrm>
            <a:off x="354257" y="1122580"/>
            <a:ext cx="7951136" cy="3395078"/>
            <a:chOff x="410478" y="4852568"/>
            <a:chExt cx="7951136" cy="3395078"/>
          </a:xfrm>
        </p:grpSpPr>
        <p:sp>
          <p:nvSpPr>
            <p:cNvPr id="2" name="Rectangle 1">
              <a:extLst>
                <a:ext uri="{FF2B5EF4-FFF2-40B4-BE49-F238E27FC236}">
                  <a16:creationId xmlns:a16="http://schemas.microsoft.com/office/drawing/2014/main" id="{55300AA3-F872-42E9-BA63-C9656A5102B0}"/>
                </a:ext>
              </a:extLst>
            </p:cNvPr>
            <p:cNvSpPr/>
            <p:nvPr/>
          </p:nvSpPr>
          <p:spPr>
            <a:xfrm>
              <a:off x="410478" y="4852568"/>
              <a:ext cx="7951136" cy="339507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65" name="Google Shape;5965;p124"/>
            <p:cNvGrpSpPr/>
            <p:nvPr/>
          </p:nvGrpSpPr>
          <p:grpSpPr>
            <a:xfrm>
              <a:off x="1560479" y="6751915"/>
              <a:ext cx="1120915" cy="1120292"/>
              <a:chOff x="573434" y="6154332"/>
              <a:chExt cx="1463911" cy="1463097"/>
            </a:xfrm>
          </p:grpSpPr>
          <p:sp>
            <p:nvSpPr>
              <p:cNvPr id="5966" name="Google Shape;5966;p124"/>
              <p:cNvSpPr/>
              <p:nvPr/>
            </p:nvSpPr>
            <p:spPr>
              <a:xfrm>
                <a:off x="574245" y="6154332"/>
                <a:ext cx="1463100" cy="1463097"/>
              </a:xfrm>
              <a:prstGeom prst="rect">
                <a:avLst/>
              </a:prstGeom>
              <a:solidFill>
                <a:schemeClr val="accent1"/>
              </a:solidFill>
              <a:ln>
                <a:noFill/>
              </a:ln>
              <a:effectLst>
                <a:outerShdw blurRad="50800" dist="38100" dir="2700000" algn="tl" rotWithShape="0">
                  <a:prstClr val="black">
                    <a:alpha val="40000"/>
                  </a:prst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6167562"/>
                <a:ext cx="1203157" cy="1203159"/>
              </a:xfrm>
              <a:prstGeom prst="rect">
                <a:avLst/>
              </a:prstGeom>
              <a:noFill/>
              <a:ln>
                <a:noFill/>
              </a:ln>
            </p:spPr>
          </p:pic>
          <p:sp>
            <p:nvSpPr>
              <p:cNvPr id="5968" name="Google Shape;5968;p124"/>
              <p:cNvSpPr txBox="1"/>
              <p:nvPr/>
            </p:nvSpPr>
            <p:spPr>
              <a:xfrm>
                <a:off x="573434" y="7212014"/>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Are we there yet?</a:t>
            </a:r>
          </a:p>
        </p:txBody>
      </p:sp>
    </p:spTree>
    <p:extLst>
      <p:ext uri="{BB962C8B-B14F-4D97-AF65-F5344CB8AC3E}">
        <p14:creationId xmlns:p14="http://schemas.microsoft.com/office/powerpoint/2010/main" val="357849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1"/>
                                        </p:tgtEl>
                                        <p:attrNameLst>
                                          <p:attrName>style.visibility</p:attrName>
                                        </p:attrNameLst>
                                      </p:cBhvr>
                                      <p:to>
                                        <p:strVal val="visible"/>
                                      </p:to>
                                    </p:set>
                                    <p:animEffect transition="in" filter="fade">
                                      <p:cBhvr>
                                        <p:cTn id="7" dur="500"/>
                                        <p:tgtEl>
                                          <p:spTgt spid="59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77"/>
                                        </p:tgtEl>
                                        <p:attrNameLst>
                                          <p:attrName>style.visibility</p:attrName>
                                        </p:attrNameLst>
                                      </p:cBhvr>
                                      <p:to>
                                        <p:strVal val="visible"/>
                                      </p:to>
                                    </p:set>
                                    <p:animEffect transition="in" filter="fade">
                                      <p:cBhvr>
                                        <p:cTn id="12" dur="500"/>
                                        <p:tgtEl>
                                          <p:spTgt spid="59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73"/>
                                        </p:tgtEl>
                                        <p:attrNameLst>
                                          <p:attrName>style.visibility</p:attrName>
                                        </p:attrNameLst>
                                      </p:cBhvr>
                                      <p:to>
                                        <p:strVal val="visible"/>
                                      </p:to>
                                    </p:set>
                                    <p:animEffect transition="in" filter="fade">
                                      <p:cBhvr>
                                        <p:cTn id="17" dur="500"/>
                                        <p:tgtEl>
                                          <p:spTgt spid="59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69"/>
                                        </p:tgtEl>
                                        <p:attrNameLst>
                                          <p:attrName>style.visibility</p:attrName>
                                        </p:attrNameLst>
                                      </p:cBhvr>
                                      <p:to>
                                        <p:strVal val="visible"/>
                                      </p:to>
                                    </p:set>
                                    <p:animEffect transition="in" filter="fade">
                                      <p:cBhvr>
                                        <p:cTn id="22" dur="500"/>
                                        <p:tgtEl>
                                          <p:spTgt spid="59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55"/>
                                        </p:tgtEl>
                                        <p:attrNameLst>
                                          <p:attrName>style.visibility</p:attrName>
                                        </p:attrNameLst>
                                      </p:cBhvr>
                                      <p:to>
                                        <p:strVal val="visible"/>
                                      </p:to>
                                    </p:set>
                                    <p:animEffect transition="in" filter="fade">
                                      <p:cBhvr>
                                        <p:cTn id="27" dur="500"/>
                                        <p:tgtEl>
                                          <p:spTgt spid="59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44</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44</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Contextual Dimensions</a:t>
            </a:r>
          </a:p>
        </p:txBody>
      </p:sp>
      <p:sp>
        <p:nvSpPr>
          <p:cNvPr id="5" name="TextBox 4">
            <a:extLst>
              <a:ext uri="{FF2B5EF4-FFF2-40B4-BE49-F238E27FC236}">
                <a16:creationId xmlns:a16="http://schemas.microsoft.com/office/drawing/2014/main" id="{63F5F849-6D4F-4EDD-B57F-C16FA1CF6282}"/>
              </a:ext>
            </a:extLst>
          </p:cNvPr>
          <p:cNvSpPr txBox="1"/>
          <p:nvPr/>
        </p:nvSpPr>
        <p:spPr>
          <a:xfrm>
            <a:off x="2315330" y="1396094"/>
            <a:ext cx="3637534" cy="3108543"/>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Operational Data Store</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Flexible Search</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Analytics</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Graph</a:t>
            </a:r>
          </a:p>
        </p:txBody>
      </p:sp>
      <p:pic>
        <p:nvPicPr>
          <p:cNvPr id="14338" name="Picture 2" descr="Image result for check box">
            <a:extLst>
              <a:ext uri="{FF2B5EF4-FFF2-40B4-BE49-F238E27FC236}">
                <a16:creationId xmlns:a16="http://schemas.microsoft.com/office/drawing/2014/main" id="{942C46AB-A633-492F-BD1D-64BA989D1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06287"/>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91783F-EC2E-4041-A4FE-C13992D427F8}"/>
              </a:ext>
            </a:extLst>
          </p:cNvPr>
          <p:cNvSpPr/>
          <p:nvPr/>
        </p:nvSpPr>
        <p:spPr>
          <a:xfrm>
            <a:off x="2315331" y="2277836"/>
            <a:ext cx="2370970" cy="4816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76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45</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45</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Flexible Search</a:t>
            </a:r>
          </a:p>
        </p:txBody>
      </p:sp>
      <p:grpSp>
        <p:nvGrpSpPr>
          <p:cNvPr id="2" name="Group 1">
            <a:extLst>
              <a:ext uri="{FF2B5EF4-FFF2-40B4-BE49-F238E27FC236}">
                <a16:creationId xmlns:a16="http://schemas.microsoft.com/office/drawing/2014/main" id="{359F18C5-BFE4-4C79-9763-782029958530}"/>
              </a:ext>
            </a:extLst>
          </p:cNvPr>
          <p:cNvGrpSpPr/>
          <p:nvPr/>
        </p:nvGrpSpPr>
        <p:grpSpPr>
          <a:xfrm>
            <a:off x="6264734" y="2109676"/>
            <a:ext cx="1735875" cy="1724367"/>
            <a:chOff x="6570660" y="1247493"/>
            <a:chExt cx="1735875" cy="1724367"/>
          </a:xfrm>
        </p:grpSpPr>
        <p:pic>
          <p:nvPicPr>
            <p:cNvPr id="8" name="Picture 2" descr="Image result for person with question icon">
              <a:extLst>
                <a:ext uri="{FF2B5EF4-FFF2-40B4-BE49-F238E27FC236}">
                  <a16:creationId xmlns:a16="http://schemas.microsoft.com/office/drawing/2014/main" id="{7CB037FF-AF4B-492F-AB76-3B6B6BB4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124749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FF63FB-1A26-45DC-BE73-81662B7C9F86}"/>
                </a:ext>
              </a:extLst>
            </p:cNvPr>
            <p:cNvSpPr txBox="1"/>
            <p:nvPr/>
          </p:nvSpPr>
          <p:spPr>
            <a:xfrm>
              <a:off x="6570660" y="2571750"/>
              <a:ext cx="1429949" cy="400110"/>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Fabricator</a:t>
              </a:r>
            </a:p>
          </p:txBody>
        </p:sp>
      </p:grpSp>
      <p:cxnSp>
        <p:nvCxnSpPr>
          <p:cNvPr id="12" name="Straight Arrow Connector 11">
            <a:extLst>
              <a:ext uri="{FF2B5EF4-FFF2-40B4-BE49-F238E27FC236}">
                <a16:creationId xmlns:a16="http://schemas.microsoft.com/office/drawing/2014/main" id="{069F5E3D-A5C1-48B1-B829-E89B9FF7DD35}"/>
              </a:ext>
            </a:extLst>
          </p:cNvPr>
          <p:cNvCxnSpPr/>
          <p:nvPr/>
        </p:nvCxnSpPr>
        <p:spPr>
          <a:xfrm>
            <a:off x="4138384" y="3055261"/>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ECBEF5-69D2-4958-B90E-753C4BA8E5AC}"/>
              </a:ext>
            </a:extLst>
          </p:cNvPr>
          <p:cNvSpPr/>
          <p:nvPr/>
        </p:nvSpPr>
        <p:spPr>
          <a:xfrm>
            <a:off x="1206363" y="2189224"/>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14" name="Rectangle 13">
            <a:extLst>
              <a:ext uri="{FF2B5EF4-FFF2-40B4-BE49-F238E27FC236}">
                <a16:creationId xmlns:a16="http://schemas.microsoft.com/office/drawing/2014/main" id="{02EA91DB-2552-4743-9234-67061F04AF03}"/>
              </a:ext>
            </a:extLst>
          </p:cNvPr>
          <p:cNvSpPr/>
          <p:nvPr/>
        </p:nvSpPr>
        <p:spPr>
          <a:xfrm>
            <a:off x="1324729" y="3755572"/>
            <a:ext cx="1051078" cy="27758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03BC73-66EB-4913-96DC-5160E4310386}"/>
              </a:ext>
            </a:extLst>
          </p:cNvPr>
          <p:cNvSpPr txBox="1"/>
          <p:nvPr/>
        </p:nvSpPr>
        <p:spPr>
          <a:xfrm rot="20089788">
            <a:off x="5761192" y="2053423"/>
            <a:ext cx="948065"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Rusting</a:t>
            </a:r>
          </a:p>
        </p:txBody>
      </p:sp>
      <p:sp>
        <p:nvSpPr>
          <p:cNvPr id="17" name="TextBox 16">
            <a:extLst>
              <a:ext uri="{FF2B5EF4-FFF2-40B4-BE49-F238E27FC236}">
                <a16:creationId xmlns:a16="http://schemas.microsoft.com/office/drawing/2014/main" id="{0AC6C5CD-149E-4A2E-ACD3-F6FC86266179}"/>
              </a:ext>
            </a:extLst>
          </p:cNvPr>
          <p:cNvSpPr txBox="1"/>
          <p:nvPr/>
        </p:nvSpPr>
        <p:spPr>
          <a:xfrm rot="610475">
            <a:off x="6178841" y="1612469"/>
            <a:ext cx="795238"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Rusty</a:t>
            </a:r>
          </a:p>
        </p:txBody>
      </p:sp>
      <p:sp>
        <p:nvSpPr>
          <p:cNvPr id="18" name="TextBox 17">
            <a:extLst>
              <a:ext uri="{FF2B5EF4-FFF2-40B4-BE49-F238E27FC236}">
                <a16:creationId xmlns:a16="http://schemas.microsoft.com/office/drawing/2014/main" id="{EF17D075-F155-47DD-A809-E8CDC17C61BC}"/>
              </a:ext>
            </a:extLst>
          </p:cNvPr>
          <p:cNvSpPr txBox="1"/>
          <p:nvPr/>
        </p:nvSpPr>
        <p:spPr>
          <a:xfrm rot="20612176">
            <a:off x="5910131" y="1229815"/>
            <a:ext cx="927451"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Rusted</a:t>
            </a:r>
          </a:p>
        </p:txBody>
      </p:sp>
      <p:sp>
        <p:nvSpPr>
          <p:cNvPr id="19" name="TextBox 18">
            <a:extLst>
              <a:ext uri="{FF2B5EF4-FFF2-40B4-BE49-F238E27FC236}">
                <a16:creationId xmlns:a16="http://schemas.microsoft.com/office/drawing/2014/main" id="{58EDCAA9-A586-4753-BFAA-E67B98C67F4B}"/>
              </a:ext>
            </a:extLst>
          </p:cNvPr>
          <p:cNvSpPr txBox="1"/>
          <p:nvPr/>
        </p:nvSpPr>
        <p:spPr>
          <a:xfrm rot="1045829">
            <a:off x="7422585" y="1684681"/>
            <a:ext cx="1156048"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Corrosion</a:t>
            </a:r>
          </a:p>
        </p:txBody>
      </p:sp>
      <p:sp>
        <p:nvSpPr>
          <p:cNvPr id="20" name="TextBox 19">
            <a:extLst>
              <a:ext uri="{FF2B5EF4-FFF2-40B4-BE49-F238E27FC236}">
                <a16:creationId xmlns:a16="http://schemas.microsoft.com/office/drawing/2014/main" id="{88C0DA38-D434-4ADF-B631-FACF1882128A}"/>
              </a:ext>
            </a:extLst>
          </p:cNvPr>
          <p:cNvSpPr txBox="1"/>
          <p:nvPr/>
        </p:nvSpPr>
        <p:spPr>
          <a:xfrm rot="20479473">
            <a:off x="6979708" y="1066050"/>
            <a:ext cx="1156048" cy="369332"/>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Oxidation</a:t>
            </a:r>
          </a:p>
        </p:txBody>
      </p:sp>
      <p:pic>
        <p:nvPicPr>
          <p:cNvPr id="7" name="Picture 6">
            <a:extLst>
              <a:ext uri="{FF2B5EF4-FFF2-40B4-BE49-F238E27FC236}">
                <a16:creationId xmlns:a16="http://schemas.microsoft.com/office/drawing/2014/main" id="{28B17238-9969-4FAE-8928-E7DFC0C3E1E0}"/>
              </a:ext>
            </a:extLst>
          </p:cNvPr>
          <p:cNvPicPr>
            <a:picLocks noChangeAspect="1"/>
          </p:cNvPicPr>
          <p:nvPr/>
        </p:nvPicPr>
        <p:blipFill>
          <a:blip r:embed="rId4"/>
          <a:stretch>
            <a:fillRect/>
          </a:stretch>
        </p:blipFill>
        <p:spPr>
          <a:xfrm>
            <a:off x="45214" y="965207"/>
            <a:ext cx="5855252" cy="10314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558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17" grpId="0"/>
      <p:bldP spid="18"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46</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46</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Contextual Dimensions</a:t>
            </a:r>
          </a:p>
        </p:txBody>
      </p:sp>
      <p:sp>
        <p:nvSpPr>
          <p:cNvPr id="5" name="TextBox 4">
            <a:extLst>
              <a:ext uri="{FF2B5EF4-FFF2-40B4-BE49-F238E27FC236}">
                <a16:creationId xmlns:a16="http://schemas.microsoft.com/office/drawing/2014/main" id="{63F5F849-6D4F-4EDD-B57F-C16FA1CF6282}"/>
              </a:ext>
            </a:extLst>
          </p:cNvPr>
          <p:cNvSpPr txBox="1"/>
          <p:nvPr/>
        </p:nvSpPr>
        <p:spPr>
          <a:xfrm>
            <a:off x="2315330" y="1396094"/>
            <a:ext cx="3637534" cy="3108543"/>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Operational Data Store</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Flexible Search</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Analytics</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Graph</a:t>
            </a:r>
          </a:p>
        </p:txBody>
      </p:sp>
      <p:pic>
        <p:nvPicPr>
          <p:cNvPr id="14338" name="Picture 2" descr="Image result for check box">
            <a:extLst>
              <a:ext uri="{FF2B5EF4-FFF2-40B4-BE49-F238E27FC236}">
                <a16:creationId xmlns:a16="http://schemas.microsoft.com/office/drawing/2014/main" id="{942C46AB-A633-492F-BD1D-64BA989D1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06287"/>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Image result for check box">
            <a:extLst>
              <a:ext uri="{FF2B5EF4-FFF2-40B4-BE49-F238E27FC236}">
                <a16:creationId xmlns:a16="http://schemas.microsoft.com/office/drawing/2014/main" id="{4BEF9463-FE63-4075-BBA8-4118D609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9" y="2188030"/>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3AC14FA-A29A-474B-BEB7-460C55690463}"/>
              </a:ext>
            </a:extLst>
          </p:cNvPr>
          <p:cNvSpPr/>
          <p:nvPr/>
        </p:nvSpPr>
        <p:spPr>
          <a:xfrm>
            <a:off x="2315331" y="3135084"/>
            <a:ext cx="1554540" cy="4816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47</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47</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Analytics</a:t>
            </a:r>
          </a:p>
        </p:txBody>
      </p:sp>
      <p:grpSp>
        <p:nvGrpSpPr>
          <p:cNvPr id="2" name="Group 1">
            <a:extLst>
              <a:ext uri="{FF2B5EF4-FFF2-40B4-BE49-F238E27FC236}">
                <a16:creationId xmlns:a16="http://schemas.microsoft.com/office/drawing/2014/main" id="{359F18C5-BFE4-4C79-9763-782029958530}"/>
              </a:ext>
            </a:extLst>
          </p:cNvPr>
          <p:cNvGrpSpPr/>
          <p:nvPr/>
        </p:nvGrpSpPr>
        <p:grpSpPr>
          <a:xfrm>
            <a:off x="6450038" y="2512023"/>
            <a:ext cx="1735875" cy="2032143"/>
            <a:chOff x="6570660" y="1247493"/>
            <a:chExt cx="1735875" cy="2032143"/>
          </a:xfrm>
        </p:grpSpPr>
        <p:pic>
          <p:nvPicPr>
            <p:cNvPr id="8" name="Picture 2" descr="Image result for person with question icon">
              <a:extLst>
                <a:ext uri="{FF2B5EF4-FFF2-40B4-BE49-F238E27FC236}">
                  <a16:creationId xmlns:a16="http://schemas.microsoft.com/office/drawing/2014/main" id="{7CB037FF-AF4B-492F-AB76-3B6B6BB4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124749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FF63FB-1A26-45DC-BE73-81662B7C9F86}"/>
                </a:ext>
              </a:extLst>
            </p:cNvPr>
            <p:cNvSpPr txBox="1"/>
            <p:nvPr/>
          </p:nvSpPr>
          <p:spPr>
            <a:xfrm>
              <a:off x="6570660" y="2571750"/>
              <a:ext cx="1429949" cy="707886"/>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Business Analyst</a:t>
              </a:r>
            </a:p>
          </p:txBody>
        </p:sp>
      </p:grpSp>
      <p:cxnSp>
        <p:nvCxnSpPr>
          <p:cNvPr id="12" name="Straight Arrow Connector 11">
            <a:extLst>
              <a:ext uri="{FF2B5EF4-FFF2-40B4-BE49-F238E27FC236}">
                <a16:creationId xmlns:a16="http://schemas.microsoft.com/office/drawing/2014/main" id="{069F5E3D-A5C1-48B1-B829-E89B9FF7DD35}"/>
              </a:ext>
            </a:extLst>
          </p:cNvPr>
          <p:cNvCxnSpPr/>
          <p:nvPr/>
        </p:nvCxnSpPr>
        <p:spPr>
          <a:xfrm>
            <a:off x="4138384" y="3055261"/>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FECBEF5-69D2-4958-B90E-753C4BA8E5AC}"/>
              </a:ext>
            </a:extLst>
          </p:cNvPr>
          <p:cNvSpPr/>
          <p:nvPr/>
        </p:nvSpPr>
        <p:spPr>
          <a:xfrm>
            <a:off x="388560" y="1154117"/>
            <a:ext cx="2046651" cy="1901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PART_BY_QUALITY</a:t>
            </a:r>
          </a:p>
          <a:p>
            <a:r>
              <a:rPr lang="en-US" sz="1200" dirty="0"/>
              <a:t>  PART_ID</a:t>
            </a:r>
          </a:p>
          <a:p>
            <a:r>
              <a:rPr lang="en-US" sz="1200" dirty="0"/>
              <a:t>  BIN_ID</a:t>
            </a:r>
          </a:p>
          <a:p>
            <a:r>
              <a:rPr lang="en-US" sz="1200" dirty="0"/>
              <a:t>  UNUSABLE_PCT (ASC)</a:t>
            </a:r>
          </a:p>
          <a:p>
            <a:r>
              <a:rPr lang="en-US" sz="1200" dirty="0"/>
              <a:t>  PART_DESCRIPTION</a:t>
            </a:r>
          </a:p>
          <a:p>
            <a:r>
              <a:rPr lang="en-US" sz="1200" dirty="0"/>
              <a:t>  QUANTITY_LEFT</a:t>
            </a:r>
          </a:p>
          <a:p>
            <a:r>
              <a:rPr lang="en-US" sz="1200" dirty="0"/>
              <a:t>  MANUFACTURER</a:t>
            </a:r>
          </a:p>
          <a:p>
            <a:r>
              <a:rPr lang="en-US" sz="1200" dirty="0"/>
              <a:t>  SHIPPER</a:t>
            </a:r>
          </a:p>
          <a:p>
            <a:r>
              <a:rPr lang="en-US" sz="1200" dirty="0"/>
              <a:t>  COMMENTS</a:t>
            </a:r>
          </a:p>
        </p:txBody>
      </p:sp>
      <p:sp>
        <p:nvSpPr>
          <p:cNvPr id="14" name="Rectangle 13">
            <a:extLst>
              <a:ext uri="{FF2B5EF4-FFF2-40B4-BE49-F238E27FC236}">
                <a16:creationId xmlns:a16="http://schemas.microsoft.com/office/drawing/2014/main" id="{02EA91DB-2552-4743-9234-67061F04AF03}"/>
              </a:ext>
            </a:extLst>
          </p:cNvPr>
          <p:cNvSpPr/>
          <p:nvPr/>
        </p:nvSpPr>
        <p:spPr>
          <a:xfrm>
            <a:off x="503936" y="1421915"/>
            <a:ext cx="810514" cy="27758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AC6C5CD-149E-4A2E-ACD3-F6FC86266179}"/>
              </a:ext>
            </a:extLst>
          </p:cNvPr>
          <p:cNvSpPr txBox="1"/>
          <p:nvPr/>
        </p:nvSpPr>
        <p:spPr>
          <a:xfrm>
            <a:off x="5940333" y="1255406"/>
            <a:ext cx="2534196" cy="1477328"/>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For every Part, which </a:t>
            </a:r>
            <a:r>
              <a:rPr lang="en-US" sz="1800" b="1" dirty="0" err="1">
                <a:latin typeface="Calibri" panose="020F0502020204030204" pitchFamily="34" charset="0"/>
                <a:cs typeface="Calibri" panose="020F0502020204030204" pitchFamily="34" charset="0"/>
              </a:rPr>
              <a:t>Mfr</a:t>
            </a:r>
            <a:r>
              <a:rPr lang="en-US" sz="1800" b="1" dirty="0">
                <a:latin typeface="Calibri" panose="020F0502020204030204" pitchFamily="34" charset="0"/>
                <a:cs typeface="Calibri" panose="020F0502020204030204" pitchFamily="34" charset="0"/>
              </a:rPr>
              <a:t>/Shipper combinations give me the best quality for the price?</a:t>
            </a:r>
          </a:p>
        </p:txBody>
      </p:sp>
      <p:sp>
        <p:nvSpPr>
          <p:cNvPr id="21" name="Rectangle 20">
            <a:extLst>
              <a:ext uri="{FF2B5EF4-FFF2-40B4-BE49-F238E27FC236}">
                <a16:creationId xmlns:a16="http://schemas.microsoft.com/office/drawing/2014/main" id="{F9D0EB0E-7AF8-47F5-8CF3-729F0A72A7B1}"/>
              </a:ext>
            </a:extLst>
          </p:cNvPr>
          <p:cNvSpPr/>
          <p:nvPr/>
        </p:nvSpPr>
        <p:spPr>
          <a:xfrm>
            <a:off x="388559" y="3262867"/>
            <a:ext cx="2046651" cy="15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PART_BY_PRICE</a:t>
            </a:r>
          </a:p>
          <a:p>
            <a:r>
              <a:rPr lang="en-US" sz="1200" dirty="0"/>
              <a:t>  PART_ID</a:t>
            </a:r>
          </a:p>
          <a:p>
            <a:r>
              <a:rPr lang="en-US" sz="1200" dirty="0"/>
              <a:t>  PRICE (ASC)</a:t>
            </a:r>
          </a:p>
          <a:p>
            <a:r>
              <a:rPr lang="en-US" sz="1200" dirty="0"/>
              <a:t>  MANUFACTURER</a:t>
            </a:r>
          </a:p>
          <a:p>
            <a:r>
              <a:rPr lang="en-US" sz="1200" dirty="0"/>
              <a:t>  SHIPPER</a:t>
            </a:r>
          </a:p>
          <a:p>
            <a:r>
              <a:rPr lang="en-US" sz="1200" dirty="0"/>
              <a:t>  PART_DESCRIPTION</a:t>
            </a:r>
          </a:p>
          <a:p>
            <a:r>
              <a:rPr lang="en-US" sz="1200" dirty="0"/>
              <a:t>  COMMENTS</a:t>
            </a:r>
          </a:p>
        </p:txBody>
      </p:sp>
      <p:sp>
        <p:nvSpPr>
          <p:cNvPr id="22" name="Rectangle 21">
            <a:extLst>
              <a:ext uri="{FF2B5EF4-FFF2-40B4-BE49-F238E27FC236}">
                <a16:creationId xmlns:a16="http://schemas.microsoft.com/office/drawing/2014/main" id="{8936CC2A-6AF1-4E7C-B50E-999848C5C1EA}"/>
              </a:ext>
            </a:extLst>
          </p:cNvPr>
          <p:cNvSpPr/>
          <p:nvPr/>
        </p:nvSpPr>
        <p:spPr>
          <a:xfrm>
            <a:off x="503936" y="3519687"/>
            <a:ext cx="1096264" cy="469696"/>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DEF8EE-CB15-4FC6-89CE-B6630EF9A4C1}"/>
              </a:ext>
            </a:extLst>
          </p:cNvPr>
          <p:cNvSpPr/>
          <p:nvPr/>
        </p:nvSpPr>
        <p:spPr>
          <a:xfrm>
            <a:off x="503935" y="2336902"/>
            <a:ext cx="1422835" cy="469696"/>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624B02-280F-456C-A036-6E2BDECBC437}"/>
              </a:ext>
            </a:extLst>
          </p:cNvPr>
          <p:cNvSpPr/>
          <p:nvPr/>
        </p:nvSpPr>
        <p:spPr>
          <a:xfrm>
            <a:off x="503936" y="1802215"/>
            <a:ext cx="1316700" cy="27758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0BB5E9-6627-456C-BC91-D5D376FC65B6}"/>
              </a:ext>
            </a:extLst>
          </p:cNvPr>
          <p:cNvPicPr>
            <a:picLocks noChangeAspect="1"/>
          </p:cNvPicPr>
          <p:nvPr/>
        </p:nvPicPr>
        <p:blipFill>
          <a:blip r:embed="rId4"/>
          <a:stretch>
            <a:fillRect/>
          </a:stretch>
        </p:blipFill>
        <p:spPr>
          <a:xfrm>
            <a:off x="3008392" y="1176932"/>
            <a:ext cx="2524125" cy="14763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46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48</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48</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Contextual Dimensions</a:t>
            </a:r>
          </a:p>
        </p:txBody>
      </p:sp>
      <p:sp>
        <p:nvSpPr>
          <p:cNvPr id="5" name="TextBox 4">
            <a:extLst>
              <a:ext uri="{FF2B5EF4-FFF2-40B4-BE49-F238E27FC236}">
                <a16:creationId xmlns:a16="http://schemas.microsoft.com/office/drawing/2014/main" id="{63F5F849-6D4F-4EDD-B57F-C16FA1CF6282}"/>
              </a:ext>
            </a:extLst>
          </p:cNvPr>
          <p:cNvSpPr txBox="1"/>
          <p:nvPr/>
        </p:nvSpPr>
        <p:spPr>
          <a:xfrm>
            <a:off x="2315330" y="1396094"/>
            <a:ext cx="3637534" cy="3108543"/>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Operational Data Store</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Flexible Search</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Analytics</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Graph</a:t>
            </a:r>
          </a:p>
        </p:txBody>
      </p:sp>
      <p:pic>
        <p:nvPicPr>
          <p:cNvPr id="14338" name="Picture 2" descr="Image result for check box">
            <a:extLst>
              <a:ext uri="{FF2B5EF4-FFF2-40B4-BE49-F238E27FC236}">
                <a16:creationId xmlns:a16="http://schemas.microsoft.com/office/drawing/2014/main" id="{942C46AB-A633-492F-BD1D-64BA989D1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06287"/>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Image result for check box">
            <a:extLst>
              <a:ext uri="{FF2B5EF4-FFF2-40B4-BE49-F238E27FC236}">
                <a16:creationId xmlns:a16="http://schemas.microsoft.com/office/drawing/2014/main" id="{4BEF9463-FE63-4075-BBA8-4118D609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9" y="2188030"/>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Image result for check box">
            <a:extLst>
              <a:ext uri="{FF2B5EF4-FFF2-40B4-BE49-F238E27FC236}">
                <a16:creationId xmlns:a16="http://schemas.microsoft.com/office/drawing/2014/main" id="{3A248768-7455-480C-AE7D-26D82B540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8" y="3045281"/>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6D750F7-06A6-458C-98EB-613AB0B79C74}"/>
              </a:ext>
            </a:extLst>
          </p:cNvPr>
          <p:cNvSpPr/>
          <p:nvPr/>
        </p:nvSpPr>
        <p:spPr>
          <a:xfrm>
            <a:off x="2315331" y="3984168"/>
            <a:ext cx="1129998" cy="4816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49</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49</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Graph</a:t>
            </a:r>
          </a:p>
        </p:txBody>
      </p:sp>
      <p:grpSp>
        <p:nvGrpSpPr>
          <p:cNvPr id="2" name="Group 1">
            <a:extLst>
              <a:ext uri="{FF2B5EF4-FFF2-40B4-BE49-F238E27FC236}">
                <a16:creationId xmlns:a16="http://schemas.microsoft.com/office/drawing/2014/main" id="{359F18C5-BFE4-4C79-9763-782029958530}"/>
              </a:ext>
            </a:extLst>
          </p:cNvPr>
          <p:cNvGrpSpPr/>
          <p:nvPr/>
        </p:nvGrpSpPr>
        <p:grpSpPr>
          <a:xfrm>
            <a:off x="6450038" y="2512023"/>
            <a:ext cx="1735875" cy="2032143"/>
            <a:chOff x="6570660" y="1247493"/>
            <a:chExt cx="1735875" cy="2032143"/>
          </a:xfrm>
        </p:grpSpPr>
        <p:pic>
          <p:nvPicPr>
            <p:cNvPr id="8" name="Picture 2" descr="Image result for person with question icon">
              <a:extLst>
                <a:ext uri="{FF2B5EF4-FFF2-40B4-BE49-F238E27FC236}">
                  <a16:creationId xmlns:a16="http://schemas.microsoft.com/office/drawing/2014/main" id="{7CB037FF-AF4B-492F-AB76-3B6B6BB4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586" y="1247493"/>
              <a:ext cx="1429949" cy="14299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FF63FB-1A26-45DC-BE73-81662B7C9F86}"/>
                </a:ext>
              </a:extLst>
            </p:cNvPr>
            <p:cNvSpPr txBox="1"/>
            <p:nvPr/>
          </p:nvSpPr>
          <p:spPr>
            <a:xfrm>
              <a:off x="6570660" y="2571750"/>
              <a:ext cx="1429949" cy="707886"/>
            </a:xfrm>
            <a:prstGeom prst="rect">
              <a:avLst/>
            </a:prstGeom>
            <a:noFill/>
          </p:spPr>
          <p:txBody>
            <a:bodyPr wrap="square" rtlCol="0">
              <a:spAutoFit/>
            </a:bodyPr>
            <a:lstStyle/>
            <a:p>
              <a:pPr algn="ctr"/>
              <a:r>
                <a:rPr lang="en-US" sz="2000" b="1" i="1" dirty="0">
                  <a:latin typeface="Calibri" panose="020F0502020204030204" pitchFamily="34" charset="0"/>
                  <a:cs typeface="Calibri" panose="020F0502020204030204" pitchFamily="34" charset="0"/>
                </a:rPr>
                <a:t>Customer Support</a:t>
              </a:r>
            </a:p>
          </p:txBody>
        </p:sp>
      </p:grpSp>
      <p:cxnSp>
        <p:nvCxnSpPr>
          <p:cNvPr id="12" name="Straight Arrow Connector 11">
            <a:extLst>
              <a:ext uri="{FF2B5EF4-FFF2-40B4-BE49-F238E27FC236}">
                <a16:creationId xmlns:a16="http://schemas.microsoft.com/office/drawing/2014/main" id="{069F5E3D-A5C1-48B1-B829-E89B9FF7DD35}"/>
              </a:ext>
            </a:extLst>
          </p:cNvPr>
          <p:cNvCxnSpPr/>
          <p:nvPr/>
        </p:nvCxnSpPr>
        <p:spPr>
          <a:xfrm>
            <a:off x="4138384" y="3055261"/>
            <a:ext cx="834571" cy="0"/>
          </a:xfrm>
          <a:prstGeom prst="straightConnector1">
            <a:avLst/>
          </a:prstGeom>
          <a:ln w="63500">
            <a:tailEnd type="triangle"/>
          </a:ln>
          <a:effectLst>
            <a:outerShdw blurRad="50800" dist="38100" dir="2700000" algn="tl" rotWithShape="0">
              <a:prstClr val="black">
                <a:alpha val="43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AC6C5CD-149E-4A2E-ACD3-F6FC86266179}"/>
              </a:ext>
            </a:extLst>
          </p:cNvPr>
          <p:cNvSpPr txBox="1"/>
          <p:nvPr/>
        </p:nvSpPr>
        <p:spPr>
          <a:xfrm>
            <a:off x="4808763" y="1075793"/>
            <a:ext cx="4057650" cy="1754326"/>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Our best customer is reporting inconsistent quality in our products.  Trace the customer’s low-rated products through its orders to the countries that are receiving the most problematic deliveries.</a:t>
            </a:r>
          </a:p>
        </p:txBody>
      </p:sp>
      <p:pic>
        <p:nvPicPr>
          <p:cNvPr id="4" name="Picture 3">
            <a:extLst>
              <a:ext uri="{FF2B5EF4-FFF2-40B4-BE49-F238E27FC236}">
                <a16:creationId xmlns:a16="http://schemas.microsoft.com/office/drawing/2014/main" id="{AB1B8B57-FC64-47C3-8388-DDD71F626F39}"/>
              </a:ext>
            </a:extLst>
          </p:cNvPr>
          <p:cNvPicPr>
            <a:picLocks noChangeAspect="1"/>
          </p:cNvPicPr>
          <p:nvPr/>
        </p:nvPicPr>
        <p:blipFill>
          <a:blip r:embed="rId4"/>
          <a:stretch>
            <a:fillRect/>
          </a:stretch>
        </p:blipFill>
        <p:spPr>
          <a:xfrm>
            <a:off x="235333" y="2135545"/>
            <a:ext cx="3695700" cy="2495550"/>
          </a:xfrm>
          <a:prstGeom prst="rect">
            <a:avLst/>
          </a:prstGeom>
        </p:spPr>
      </p:pic>
      <p:pic>
        <p:nvPicPr>
          <p:cNvPr id="5" name="Picture 4">
            <a:extLst>
              <a:ext uri="{FF2B5EF4-FFF2-40B4-BE49-F238E27FC236}">
                <a16:creationId xmlns:a16="http://schemas.microsoft.com/office/drawing/2014/main" id="{FB613610-39CC-4723-A704-67063BD6D14E}"/>
              </a:ext>
            </a:extLst>
          </p:cNvPr>
          <p:cNvPicPr>
            <a:picLocks noChangeAspect="1"/>
          </p:cNvPicPr>
          <p:nvPr/>
        </p:nvPicPr>
        <p:blipFill>
          <a:blip r:embed="rId5"/>
          <a:stretch>
            <a:fillRect/>
          </a:stretch>
        </p:blipFill>
        <p:spPr>
          <a:xfrm>
            <a:off x="1109301" y="1038556"/>
            <a:ext cx="2333625"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0358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39CF6-83ED-7646-8023-BBCB8A76538F}"/>
              </a:ext>
            </a:extLst>
          </p:cNvPr>
          <p:cNvSpPr>
            <a:spLocks noGrp="1"/>
          </p:cNvSpPr>
          <p:nvPr>
            <p:ph type="title"/>
          </p:nvPr>
        </p:nvSpPr>
        <p:spPr>
          <a:xfrm>
            <a:off x="457200" y="270472"/>
            <a:ext cx="8242183" cy="548100"/>
          </a:xfrm>
        </p:spPr>
        <p:txBody>
          <a:bodyPr/>
          <a:lstStyle/>
          <a:p>
            <a:r>
              <a:rPr lang="en-US" b="1" dirty="0">
                <a:latin typeface="Calibri" panose="020F0502020204030204" pitchFamily="34" charset="0"/>
                <a:cs typeface="Calibri" panose="020F0502020204030204" pitchFamily="34" charset="0"/>
              </a:rPr>
              <a:t>The Most Innovative Companies Use DataStax </a:t>
            </a:r>
          </a:p>
        </p:txBody>
      </p:sp>
      <p:sp>
        <p:nvSpPr>
          <p:cNvPr id="11" name="Date Placeholder 3">
            <a:extLst>
              <a:ext uri="{FF2B5EF4-FFF2-40B4-BE49-F238E27FC236}">
                <a16:creationId xmlns:a16="http://schemas.microsoft.com/office/drawing/2014/main" id="{C74E6A57-1776-684A-A67D-399B9681C3B6}"/>
              </a:ext>
            </a:extLst>
          </p:cNvPr>
          <p:cNvSpPr>
            <a:spLocks noGrp="1"/>
          </p:cNvSpPr>
          <p:nvPr>
            <p:ph type="dt" sz="half" idx="10"/>
          </p:nvPr>
        </p:nvSpPr>
        <p:spPr>
          <a:xfrm>
            <a:off x="474791" y="4790122"/>
            <a:ext cx="2057400" cy="274637"/>
          </a:xfrm>
        </p:spPr>
        <p:txBody>
          <a:bodyPr/>
          <a:lstStyle/>
          <a:p>
            <a:pPr defTabSz="457200"/>
            <a:r>
              <a:rPr lang="en-US"/>
              <a:t>© DataStax, All Rights Reserved.</a:t>
            </a:r>
            <a:endParaRPr lang="mr-IN" dirty="0"/>
          </a:p>
        </p:txBody>
      </p:sp>
      <p:sp>
        <p:nvSpPr>
          <p:cNvPr id="12" name="Footer Placeholder 5">
            <a:extLst>
              <a:ext uri="{FF2B5EF4-FFF2-40B4-BE49-F238E27FC236}">
                <a16:creationId xmlns:a16="http://schemas.microsoft.com/office/drawing/2014/main" id="{1F0B9C6E-E630-8B4A-90C4-DA2BA6511A19}"/>
              </a:ext>
            </a:extLst>
          </p:cNvPr>
          <p:cNvSpPr>
            <a:spLocks noGrp="1"/>
          </p:cNvSpPr>
          <p:nvPr>
            <p:ph type="ftr" sz="quarter" idx="11"/>
          </p:nvPr>
        </p:nvSpPr>
        <p:spPr>
          <a:xfrm>
            <a:off x="3028950" y="4789169"/>
            <a:ext cx="3086100" cy="274637"/>
          </a:xfrm>
        </p:spPr>
        <p:txBody>
          <a:bodyPr/>
          <a:lstStyle/>
          <a:p>
            <a:pPr defTabSz="457200"/>
            <a:r>
              <a:rPr lang="en-US"/>
              <a:t>Confidential</a:t>
            </a:r>
          </a:p>
        </p:txBody>
      </p:sp>
      <p:sp>
        <p:nvSpPr>
          <p:cNvPr id="13" name="Slide Number Placeholder 4">
            <a:extLst>
              <a:ext uri="{FF2B5EF4-FFF2-40B4-BE49-F238E27FC236}">
                <a16:creationId xmlns:a16="http://schemas.microsoft.com/office/drawing/2014/main" id="{1D5F76F4-0D47-BC46-B3D4-65CBB9192CB4}"/>
              </a:ext>
            </a:extLst>
          </p:cNvPr>
          <p:cNvSpPr>
            <a:spLocks noGrp="1"/>
          </p:cNvSpPr>
          <p:nvPr>
            <p:ph type="sldNum" sz="quarter" idx="12"/>
          </p:nvPr>
        </p:nvSpPr>
        <p:spPr>
          <a:xfrm>
            <a:off x="80683" y="4789169"/>
            <a:ext cx="309282" cy="274637"/>
          </a:xfrm>
        </p:spPr>
        <p:txBody>
          <a:bodyPr/>
          <a:lstStyle/>
          <a:p>
            <a:fld id="{B2ACA3F6-9BF3-9640-9039-906AF661142D}" type="slidenum">
              <a:rPr lang="en-US" smtClean="0"/>
              <a:pPr/>
              <a:t>5</a:t>
            </a:fld>
            <a:endParaRPr lang="en-US"/>
          </a:p>
        </p:txBody>
      </p:sp>
      <p:pic>
        <p:nvPicPr>
          <p:cNvPr id="5" name="Picture 4">
            <a:extLst>
              <a:ext uri="{FF2B5EF4-FFF2-40B4-BE49-F238E27FC236}">
                <a16:creationId xmlns:a16="http://schemas.microsoft.com/office/drawing/2014/main" id="{D3F8B4EB-03F7-D843-9459-BDCE3F160816}"/>
              </a:ext>
            </a:extLst>
          </p:cNvPr>
          <p:cNvPicPr>
            <a:picLocks noChangeAspect="1"/>
          </p:cNvPicPr>
          <p:nvPr/>
        </p:nvPicPr>
        <p:blipFill>
          <a:blip r:embed="rId3"/>
          <a:stretch>
            <a:fillRect/>
          </a:stretch>
        </p:blipFill>
        <p:spPr>
          <a:xfrm>
            <a:off x="554139" y="1021883"/>
            <a:ext cx="8020757" cy="3558504"/>
          </a:xfrm>
          <a:prstGeom prst="rect">
            <a:avLst/>
          </a:prstGeom>
        </p:spPr>
      </p:pic>
      <p:pic>
        <p:nvPicPr>
          <p:cNvPr id="1026" name="Picture 2" descr="Image result for kaiser hospitals logo">
            <a:extLst>
              <a:ext uri="{FF2B5EF4-FFF2-40B4-BE49-F238E27FC236}">
                <a16:creationId xmlns:a16="http://schemas.microsoft.com/office/drawing/2014/main" id="{F544749E-3052-41C4-BF34-D6A5E714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524" y="1028307"/>
            <a:ext cx="841808" cy="659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ealthx logo">
            <a:extLst>
              <a:ext uri="{FF2B5EF4-FFF2-40B4-BE49-F238E27FC236}">
                <a16:creationId xmlns:a16="http://schemas.microsoft.com/office/drawing/2014/main" id="{A57CD4A6-6F4C-42D4-A9FB-86A114D3D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76" y="1867545"/>
            <a:ext cx="888303" cy="427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E Healthcare logo">
            <a:extLst>
              <a:ext uri="{FF2B5EF4-FFF2-40B4-BE49-F238E27FC236}">
                <a16:creationId xmlns:a16="http://schemas.microsoft.com/office/drawing/2014/main" id="{313C19AA-E0A6-4F84-A368-F495AF728A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712" y="1769840"/>
            <a:ext cx="793401" cy="638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abylon Health logo">
            <a:extLst>
              <a:ext uri="{FF2B5EF4-FFF2-40B4-BE49-F238E27FC236}">
                <a16:creationId xmlns:a16="http://schemas.microsoft.com/office/drawing/2014/main" id="{CF820ED0-A986-49F1-BA7B-FD5B40896C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524" y="2504879"/>
            <a:ext cx="811445" cy="63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2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50</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50</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Contextual Dimensions</a:t>
            </a:r>
          </a:p>
        </p:txBody>
      </p:sp>
      <p:sp>
        <p:nvSpPr>
          <p:cNvPr id="5" name="TextBox 4">
            <a:extLst>
              <a:ext uri="{FF2B5EF4-FFF2-40B4-BE49-F238E27FC236}">
                <a16:creationId xmlns:a16="http://schemas.microsoft.com/office/drawing/2014/main" id="{63F5F849-6D4F-4EDD-B57F-C16FA1CF6282}"/>
              </a:ext>
            </a:extLst>
          </p:cNvPr>
          <p:cNvSpPr txBox="1"/>
          <p:nvPr/>
        </p:nvSpPr>
        <p:spPr>
          <a:xfrm>
            <a:off x="2315330" y="1396094"/>
            <a:ext cx="3637534" cy="3108543"/>
          </a:xfrm>
          <a:prstGeom prst="rect">
            <a:avLst/>
          </a:prstGeom>
          <a:noFill/>
        </p:spPr>
        <p:txBody>
          <a:bodyPr wrap="none" rtlCol="0">
            <a:spAutoFit/>
          </a:bodyPr>
          <a:lstStyle/>
          <a:p>
            <a:r>
              <a:rPr lang="en-US" sz="2800" b="1" dirty="0">
                <a:latin typeface="Calibri" panose="020F0502020204030204" pitchFamily="34" charset="0"/>
                <a:cs typeface="Calibri" panose="020F0502020204030204" pitchFamily="34" charset="0"/>
              </a:rPr>
              <a:t>Operational Data Store</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Flexible Search</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Analytics</a:t>
            </a:r>
          </a:p>
          <a:p>
            <a:endParaRPr lang="en-US" sz="2800" b="1" dirty="0">
              <a:latin typeface="Calibri" panose="020F0502020204030204" pitchFamily="34" charset="0"/>
              <a:cs typeface="Calibri" panose="020F0502020204030204" pitchFamily="34" charset="0"/>
            </a:endParaRPr>
          </a:p>
          <a:p>
            <a:r>
              <a:rPr lang="en-US" sz="2800" b="1" dirty="0">
                <a:latin typeface="Calibri" panose="020F0502020204030204" pitchFamily="34" charset="0"/>
                <a:cs typeface="Calibri" panose="020F0502020204030204" pitchFamily="34" charset="0"/>
              </a:rPr>
              <a:t>Graph</a:t>
            </a:r>
          </a:p>
        </p:txBody>
      </p:sp>
      <p:pic>
        <p:nvPicPr>
          <p:cNvPr id="14338" name="Picture 2" descr="Image result for check box">
            <a:extLst>
              <a:ext uri="{FF2B5EF4-FFF2-40B4-BE49-F238E27FC236}">
                <a16:creationId xmlns:a16="http://schemas.microsoft.com/office/drawing/2014/main" id="{942C46AB-A633-492F-BD1D-64BA989D1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306287"/>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descr="Image result for check box">
            <a:extLst>
              <a:ext uri="{FF2B5EF4-FFF2-40B4-BE49-F238E27FC236}">
                <a16:creationId xmlns:a16="http://schemas.microsoft.com/office/drawing/2014/main" id="{4BEF9463-FE63-4075-BBA8-4118D609B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9" y="2188030"/>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2" descr="Image result for check box">
            <a:extLst>
              <a:ext uri="{FF2B5EF4-FFF2-40B4-BE49-F238E27FC236}">
                <a16:creationId xmlns:a16="http://schemas.microsoft.com/office/drawing/2014/main" id="{3A248768-7455-480C-AE7D-26D82B540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8" y="3045281"/>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2" descr="Image result for check box">
            <a:extLst>
              <a:ext uri="{FF2B5EF4-FFF2-40B4-BE49-F238E27FC236}">
                <a16:creationId xmlns:a16="http://schemas.microsoft.com/office/drawing/2014/main" id="{9AEFBD9E-7E3D-46E5-8D28-03E90255F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7" y="3927024"/>
            <a:ext cx="718455" cy="7184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51</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51</a:t>
            </a:fld>
            <a:endParaRPr sz="600" b="0" i="0" u="none" strike="noStrike" cap="none">
              <a:solidFill>
                <a:srgbClr val="BFBFBF"/>
              </a:solidFill>
              <a:latin typeface="Arial"/>
              <a:ea typeface="Arial"/>
              <a:cs typeface="Arial"/>
              <a:sym typeface="Arial"/>
            </a:endParaRPr>
          </a:p>
        </p:txBody>
      </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Data Layer for All Stakeholders</a:t>
            </a:r>
          </a:p>
        </p:txBody>
      </p:sp>
    </p:spTree>
    <p:extLst>
      <p:ext uri="{BB962C8B-B14F-4D97-AF65-F5344CB8AC3E}">
        <p14:creationId xmlns:p14="http://schemas.microsoft.com/office/powerpoint/2010/main" val="160479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US" sz="4000" dirty="0">
                <a:latin typeface="Calibri" panose="020F0502020204030204" pitchFamily="34" charset="0"/>
                <a:cs typeface="Calibri" panose="020F0502020204030204" pitchFamily="34" charset="0"/>
              </a:rPr>
              <a:t>Use Cases</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52</a:t>
            </a:fld>
            <a:endParaRPr lang="en-US" dirty="0"/>
          </a:p>
        </p:txBody>
      </p:sp>
    </p:spTree>
    <p:extLst>
      <p:ext uri="{BB962C8B-B14F-4D97-AF65-F5344CB8AC3E}">
        <p14:creationId xmlns:p14="http://schemas.microsoft.com/office/powerpoint/2010/main" val="306008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53</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53</a:t>
            </a:fld>
            <a:endParaRPr sz="600" b="0" i="0" u="none" strike="noStrike" cap="none">
              <a:solidFill>
                <a:srgbClr val="BFBFBF"/>
              </a:solidFill>
              <a:latin typeface="Arial"/>
              <a:ea typeface="Arial"/>
              <a:cs typeface="Arial"/>
              <a:sym typeface="Arial"/>
            </a:endParaRPr>
          </a:p>
        </p:txBody>
      </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Use Cases… 2 main categories</a:t>
            </a:r>
          </a:p>
        </p:txBody>
      </p:sp>
      <p:sp>
        <p:nvSpPr>
          <p:cNvPr id="2" name="Rectangle 1">
            <a:extLst>
              <a:ext uri="{FF2B5EF4-FFF2-40B4-BE49-F238E27FC236}">
                <a16:creationId xmlns:a16="http://schemas.microsoft.com/office/drawing/2014/main" id="{0890D69A-DA0C-4B1C-A17C-4384D5AFBB66}"/>
              </a:ext>
            </a:extLst>
          </p:cNvPr>
          <p:cNvSpPr/>
          <p:nvPr/>
        </p:nvSpPr>
        <p:spPr>
          <a:xfrm>
            <a:off x="500185" y="1029965"/>
            <a:ext cx="7805208" cy="112937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0D5A124-3DDA-4E0B-9F8C-1CDEF8CD3857}"/>
              </a:ext>
            </a:extLst>
          </p:cNvPr>
          <p:cNvSpPr/>
          <p:nvPr/>
        </p:nvSpPr>
        <p:spPr>
          <a:xfrm>
            <a:off x="1202425" y="2503998"/>
            <a:ext cx="6847422" cy="1817909"/>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77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54</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54</a:t>
            </a:fld>
            <a:endParaRPr sz="600" b="0" i="0" u="none" strike="noStrike" cap="none">
              <a:solidFill>
                <a:srgbClr val="BFBFBF"/>
              </a:solidFill>
              <a:latin typeface="Arial"/>
              <a:ea typeface="Arial"/>
              <a:cs typeface="Arial"/>
              <a:sym typeface="Arial"/>
            </a:endParaRPr>
          </a:p>
        </p:txBody>
      </p:sp>
      <p:grpSp>
        <p:nvGrpSpPr>
          <p:cNvPr id="3" name="Group 2">
            <a:extLst>
              <a:ext uri="{FF2B5EF4-FFF2-40B4-BE49-F238E27FC236}">
                <a16:creationId xmlns:a16="http://schemas.microsoft.com/office/drawing/2014/main" id="{EED270B4-17A3-4A4A-A72B-709110F3AE71}"/>
              </a:ext>
            </a:extLst>
          </p:cNvPr>
          <p:cNvGrpSpPr/>
          <p:nvPr/>
        </p:nvGrpSpPr>
        <p:grpSpPr>
          <a:xfrm>
            <a:off x="1009470" y="936755"/>
            <a:ext cx="6681900" cy="1634995"/>
            <a:chOff x="1259675" y="2515075"/>
            <a:chExt cx="6681900" cy="1634995"/>
          </a:xfrm>
        </p:grpSpPr>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3">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4">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5">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6">
                <a:alphaModFix/>
              </a:blip>
              <a:srcRect/>
              <a:stretch/>
            </p:blipFill>
            <p:spPr>
              <a:xfrm>
                <a:off x="2280030" y="1278786"/>
                <a:ext cx="1203157" cy="1203157"/>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7">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Great use cases</a:t>
            </a:r>
          </a:p>
        </p:txBody>
      </p:sp>
      <p:sp>
        <p:nvSpPr>
          <p:cNvPr id="6" name="Speech Bubble: Rectangle with Corners Rounded 5">
            <a:extLst>
              <a:ext uri="{FF2B5EF4-FFF2-40B4-BE49-F238E27FC236}">
                <a16:creationId xmlns:a16="http://schemas.microsoft.com/office/drawing/2014/main" id="{12856EFA-6657-46E8-9DBA-8D696A94C53A}"/>
              </a:ext>
            </a:extLst>
          </p:cNvPr>
          <p:cNvSpPr/>
          <p:nvPr/>
        </p:nvSpPr>
        <p:spPr>
          <a:xfrm>
            <a:off x="7088554" y="3079262"/>
            <a:ext cx="1766277" cy="1219200"/>
          </a:xfrm>
          <a:prstGeom prst="wedgeRoundRectCallout">
            <a:avLst>
              <a:gd name="adj1" fmla="val -40745"/>
              <a:gd name="adj2" fmla="val -9262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lots of…</a:t>
            </a:r>
          </a:p>
          <a:p>
            <a:pPr marL="285750" indent="-285750">
              <a:buFontTx/>
              <a:buChar char="-"/>
            </a:pPr>
            <a:r>
              <a:rPr lang="en-US" dirty="0"/>
              <a:t>Data volume</a:t>
            </a:r>
          </a:p>
          <a:p>
            <a:pPr marL="285750" indent="-285750">
              <a:buFontTx/>
              <a:buChar char="-"/>
            </a:pPr>
            <a:r>
              <a:rPr lang="en-US" dirty="0"/>
              <a:t>Data volatility</a:t>
            </a:r>
          </a:p>
          <a:p>
            <a:pPr marL="285750" indent="-285750">
              <a:buFontTx/>
              <a:buChar char="-"/>
            </a:pPr>
            <a:r>
              <a:rPr lang="en-US" dirty="0"/>
              <a:t>Users</a:t>
            </a:r>
          </a:p>
        </p:txBody>
      </p:sp>
      <p:sp>
        <p:nvSpPr>
          <p:cNvPr id="41" name="Speech Bubble: Rectangle with Corners Rounded 40">
            <a:extLst>
              <a:ext uri="{FF2B5EF4-FFF2-40B4-BE49-F238E27FC236}">
                <a16:creationId xmlns:a16="http://schemas.microsoft.com/office/drawing/2014/main" id="{2E29DA3A-8F38-41A4-A2D7-13148279F688}"/>
              </a:ext>
            </a:extLst>
          </p:cNvPr>
          <p:cNvSpPr/>
          <p:nvPr/>
        </p:nvSpPr>
        <p:spPr>
          <a:xfrm>
            <a:off x="5621217" y="3079262"/>
            <a:ext cx="1381369" cy="1219200"/>
          </a:xfrm>
          <a:prstGeom prst="wedgeRoundRectCallout">
            <a:avLst>
              <a:gd name="adj1" fmla="val -33622"/>
              <a:gd name="adj2" fmla="val -9262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geographical distribution of clients</a:t>
            </a:r>
          </a:p>
        </p:txBody>
      </p:sp>
      <p:sp>
        <p:nvSpPr>
          <p:cNvPr id="42" name="Speech Bubble: Rectangle with Corners Rounded 41">
            <a:extLst>
              <a:ext uri="{FF2B5EF4-FFF2-40B4-BE49-F238E27FC236}">
                <a16:creationId xmlns:a16="http://schemas.microsoft.com/office/drawing/2014/main" id="{F4E294E9-0C8B-4011-B7BA-B352BCA70423}"/>
              </a:ext>
            </a:extLst>
          </p:cNvPr>
          <p:cNvSpPr/>
          <p:nvPr/>
        </p:nvSpPr>
        <p:spPr>
          <a:xfrm>
            <a:off x="3813713" y="3072278"/>
            <a:ext cx="1744981" cy="983907"/>
          </a:xfrm>
          <a:prstGeom prst="wedgeRoundRectCallout">
            <a:avLst>
              <a:gd name="adj1" fmla="val -22603"/>
              <a:gd name="adj2" fmla="val -10264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Primary stakeholders need real-time SLA</a:t>
            </a:r>
          </a:p>
        </p:txBody>
      </p:sp>
      <p:sp>
        <p:nvSpPr>
          <p:cNvPr id="43" name="Speech Bubble: Rectangle with Corners Rounded 42">
            <a:extLst>
              <a:ext uri="{FF2B5EF4-FFF2-40B4-BE49-F238E27FC236}">
                <a16:creationId xmlns:a16="http://schemas.microsoft.com/office/drawing/2014/main" id="{9F88FDC0-66D4-40C6-8817-3C98F7379EEC}"/>
              </a:ext>
            </a:extLst>
          </p:cNvPr>
          <p:cNvSpPr/>
          <p:nvPr/>
        </p:nvSpPr>
        <p:spPr>
          <a:xfrm>
            <a:off x="2374968" y="3044925"/>
            <a:ext cx="1381369" cy="1219200"/>
          </a:xfrm>
          <a:prstGeom prst="wedgeRoundRectCallout">
            <a:avLst>
              <a:gd name="adj1" fmla="val -21741"/>
              <a:gd name="adj2" fmla="val -91987"/>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What is the cost of a minute of downtime?</a:t>
            </a:r>
          </a:p>
        </p:txBody>
      </p:sp>
      <p:sp>
        <p:nvSpPr>
          <p:cNvPr id="44" name="Speech Bubble: Rectangle with Corners Rounded 43">
            <a:extLst>
              <a:ext uri="{FF2B5EF4-FFF2-40B4-BE49-F238E27FC236}">
                <a16:creationId xmlns:a16="http://schemas.microsoft.com/office/drawing/2014/main" id="{354BAB13-9DC2-42FA-87DA-01605DD4EEAE}"/>
              </a:ext>
            </a:extLst>
          </p:cNvPr>
          <p:cNvSpPr/>
          <p:nvPr/>
        </p:nvSpPr>
        <p:spPr>
          <a:xfrm>
            <a:off x="289170" y="3065294"/>
            <a:ext cx="1903294" cy="1545783"/>
          </a:xfrm>
          <a:prstGeom prst="wedgeRoundRectCallout">
            <a:avLst>
              <a:gd name="adj1" fmla="val 24140"/>
              <a:gd name="adj2" fmla="val -83762"/>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multiple stakeholders…</a:t>
            </a:r>
          </a:p>
          <a:p>
            <a:pPr marL="285750" indent="-285750">
              <a:buFontTx/>
              <a:buChar char="-"/>
            </a:pPr>
            <a:r>
              <a:rPr lang="en-US" dirty="0"/>
              <a:t>Customers</a:t>
            </a:r>
          </a:p>
          <a:p>
            <a:pPr marL="285750" indent="-285750">
              <a:buFontTx/>
              <a:buChar char="-"/>
            </a:pPr>
            <a:r>
              <a:rPr lang="en-US" dirty="0"/>
              <a:t>Partners</a:t>
            </a:r>
          </a:p>
          <a:p>
            <a:pPr marL="285750" indent="-285750">
              <a:buFontTx/>
              <a:buChar char="-"/>
            </a:pPr>
            <a:r>
              <a:rPr lang="en-US" dirty="0"/>
              <a:t>CSRs</a:t>
            </a:r>
          </a:p>
          <a:p>
            <a:pPr marL="285750" indent="-285750">
              <a:buFontTx/>
              <a:buChar char="-"/>
            </a:pPr>
            <a:r>
              <a:rPr lang="en-US" dirty="0"/>
              <a:t>BI</a:t>
            </a:r>
          </a:p>
        </p:txBody>
      </p:sp>
    </p:spTree>
    <p:extLst>
      <p:ext uri="{BB962C8B-B14F-4D97-AF65-F5344CB8AC3E}">
        <p14:creationId xmlns:p14="http://schemas.microsoft.com/office/powerpoint/2010/main" val="74221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1" grpId="0" animBg="1"/>
      <p:bldP spid="42" grpId="0" animBg="1"/>
      <p:bldP spid="43" grpId="0" animBg="1"/>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US" sz="4000" b="1" i="0" u="none" strike="noStrike" cap="none" dirty="0">
                <a:solidFill>
                  <a:schemeClr val="lt1"/>
                </a:solidFill>
                <a:latin typeface="Calibri" panose="020F0502020204030204" pitchFamily="34" charset="0"/>
                <a:cs typeface="Calibri" panose="020F0502020204030204" pitchFamily="34" charset="0"/>
                <a:sym typeface="Arial"/>
              </a:rPr>
              <a:t>Lea</a:t>
            </a:r>
            <a:r>
              <a:rPr lang="en-US" sz="4000" dirty="0">
                <a:latin typeface="Calibri" panose="020F0502020204030204" pitchFamily="34" charset="0"/>
                <a:cs typeface="Calibri" panose="020F0502020204030204" pitchFamily="34" charset="0"/>
              </a:rPr>
              <a:t>rning Resources</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55</a:t>
            </a:fld>
            <a:endParaRPr lang="en-US" dirty="0"/>
          </a:p>
        </p:txBody>
      </p:sp>
    </p:spTree>
    <p:extLst>
      <p:ext uri="{BB962C8B-B14F-4D97-AF65-F5344CB8AC3E}">
        <p14:creationId xmlns:p14="http://schemas.microsoft.com/office/powerpoint/2010/main" val="417205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56</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56</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 academy.datastax.com</a:t>
            </a:r>
          </a:p>
        </p:txBody>
      </p:sp>
      <p:pic>
        <p:nvPicPr>
          <p:cNvPr id="32" name="Content Placeholder 5">
            <a:extLst>
              <a:ext uri="{FF2B5EF4-FFF2-40B4-BE49-F238E27FC236}">
                <a16:creationId xmlns:a16="http://schemas.microsoft.com/office/drawing/2014/main" id="{D2DB93FA-B34B-4EB5-AD50-F41C21A40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928182"/>
            <a:ext cx="2387600" cy="698500"/>
          </a:xfrm>
          <a:prstGeom prst="rect">
            <a:avLst/>
          </a:prstGeom>
        </p:spPr>
      </p:pic>
      <p:pic>
        <p:nvPicPr>
          <p:cNvPr id="33" name="Picture 32">
            <a:extLst>
              <a:ext uri="{FF2B5EF4-FFF2-40B4-BE49-F238E27FC236}">
                <a16:creationId xmlns:a16="http://schemas.microsoft.com/office/drawing/2014/main" id="{42FFD417-97A2-4F4F-ADA3-A470BDE1C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784" y="1749463"/>
            <a:ext cx="6382432" cy="3183026"/>
          </a:xfrm>
          <a:prstGeom prst="rect">
            <a:avLst/>
          </a:prstGeom>
        </p:spPr>
      </p:pic>
    </p:spTree>
    <p:extLst>
      <p:ext uri="{BB962C8B-B14F-4D97-AF65-F5344CB8AC3E}">
        <p14:creationId xmlns:p14="http://schemas.microsoft.com/office/powerpoint/2010/main" val="70029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Shape 1490"/>
          <p:cNvSpPr txBox="1">
            <a:spLocks noGrp="1"/>
          </p:cNvSpPr>
          <p:nvPr>
            <p:ph type="title"/>
          </p:nvPr>
        </p:nvSpPr>
        <p:spPr>
          <a:xfrm>
            <a:off x="457200" y="1656672"/>
            <a:ext cx="6477000" cy="1371600"/>
          </a:xfrm>
          <a:prstGeom prst="rect">
            <a:avLst/>
          </a:prstGeom>
          <a:noFill/>
          <a:ln>
            <a:noFill/>
          </a:ln>
        </p:spPr>
        <p:txBody>
          <a:bodyPr spcFirstLastPara="1" wrap="square" lIns="0" tIns="91425" rIns="91425" bIns="91425" anchor="ctr" anchorCtr="0">
            <a:noAutofit/>
          </a:bodyPr>
          <a:lstStyle/>
          <a:p>
            <a:pPr marL="0" marR="0" lvl="0" indent="0" algn="l" rtl="0">
              <a:lnSpc>
                <a:spcPct val="100000"/>
              </a:lnSpc>
              <a:spcBef>
                <a:spcPts val="0"/>
              </a:spcBef>
              <a:spcAft>
                <a:spcPts val="0"/>
              </a:spcAft>
              <a:buClr>
                <a:schemeClr val="lt1"/>
              </a:buClr>
              <a:buSzPts val="3600"/>
              <a:buFont typeface="Arial"/>
              <a:buNone/>
            </a:pPr>
            <a:r>
              <a:rPr lang="en-US" sz="4000" b="1" i="0" u="none" strike="noStrike" cap="none" dirty="0">
                <a:solidFill>
                  <a:schemeClr val="lt1"/>
                </a:solidFill>
                <a:latin typeface="Calibri" panose="020F0502020204030204" pitchFamily="34" charset="0"/>
                <a:cs typeface="Calibri" panose="020F0502020204030204" pitchFamily="34" charset="0"/>
                <a:sym typeface="Arial"/>
              </a:rPr>
              <a:t>Discussion and next steps</a:t>
            </a:r>
            <a:endParaRPr lang="en" sz="40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4" name="Slide Number Placeholder 3"/>
          <p:cNvSpPr>
            <a:spLocks noGrp="1"/>
          </p:cNvSpPr>
          <p:nvPr>
            <p:ph type="sldNum" sz="quarter" idx="4"/>
          </p:nvPr>
        </p:nvSpPr>
        <p:spPr/>
        <p:txBody>
          <a:bodyPr/>
          <a:lstStyle/>
          <a:p>
            <a:fld id="{B2ACA3F6-9BF3-9640-9039-906AF661142D}" type="slidenum">
              <a:rPr lang="en-US" smtClean="0"/>
              <a:pPr/>
              <a:t>57</a:t>
            </a:fld>
            <a:endParaRPr lang="en-US" dirty="0"/>
          </a:p>
        </p:txBody>
      </p:sp>
    </p:spTree>
    <p:extLst>
      <p:ext uri="{BB962C8B-B14F-4D97-AF65-F5344CB8AC3E}">
        <p14:creationId xmlns:p14="http://schemas.microsoft.com/office/powerpoint/2010/main" val="329832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58</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58</a:t>
            </a:fld>
            <a:endParaRPr sz="600" b="0" i="0" u="none" strike="noStrike" cap="none">
              <a:solidFill>
                <a:srgbClr val="BFBFBF"/>
              </a:solidFill>
              <a:latin typeface="Arial"/>
              <a:ea typeface="Arial"/>
              <a:cs typeface="Arial"/>
              <a:sym typeface="Arial"/>
            </a:endParaRPr>
          </a:p>
        </p:txBody>
      </p:sp>
      <p:grpSp>
        <p:nvGrpSpPr>
          <p:cNvPr id="3" name="Group 2">
            <a:extLst>
              <a:ext uri="{FF2B5EF4-FFF2-40B4-BE49-F238E27FC236}">
                <a16:creationId xmlns:a16="http://schemas.microsoft.com/office/drawing/2014/main" id="{EED270B4-17A3-4A4A-A72B-709110F3AE71}"/>
              </a:ext>
            </a:extLst>
          </p:cNvPr>
          <p:cNvGrpSpPr/>
          <p:nvPr/>
        </p:nvGrpSpPr>
        <p:grpSpPr>
          <a:xfrm>
            <a:off x="1009470" y="936755"/>
            <a:ext cx="6681900" cy="1634995"/>
            <a:chOff x="1259675" y="2515075"/>
            <a:chExt cx="6681900" cy="1634995"/>
          </a:xfrm>
        </p:grpSpPr>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3">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4">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5">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6">
                <a:alphaModFix/>
              </a:blip>
              <a:srcRect/>
              <a:stretch/>
            </p:blipFill>
            <p:spPr>
              <a:xfrm>
                <a:off x="2280030" y="1278786"/>
                <a:ext cx="1203157" cy="1203157"/>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7">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i="1" dirty="0">
                <a:latin typeface="Calibri" panose="020F0502020204030204" pitchFamily="34" charset="0"/>
                <a:cs typeface="Calibri" panose="020F0502020204030204" pitchFamily="34" charset="0"/>
              </a:rPr>
              <a:t>What can we create together?</a:t>
            </a:r>
          </a:p>
        </p:txBody>
      </p:sp>
      <p:sp>
        <p:nvSpPr>
          <p:cNvPr id="6" name="Speech Bubble: Rectangle with Corners Rounded 5">
            <a:extLst>
              <a:ext uri="{FF2B5EF4-FFF2-40B4-BE49-F238E27FC236}">
                <a16:creationId xmlns:a16="http://schemas.microsoft.com/office/drawing/2014/main" id="{12856EFA-6657-46E8-9DBA-8D696A94C53A}"/>
              </a:ext>
            </a:extLst>
          </p:cNvPr>
          <p:cNvSpPr/>
          <p:nvPr/>
        </p:nvSpPr>
        <p:spPr>
          <a:xfrm>
            <a:off x="7088554" y="3079262"/>
            <a:ext cx="1766277" cy="1219200"/>
          </a:xfrm>
          <a:prstGeom prst="wedgeRoundRectCallout">
            <a:avLst>
              <a:gd name="adj1" fmla="val -40745"/>
              <a:gd name="adj2" fmla="val -9262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lots of…</a:t>
            </a:r>
          </a:p>
          <a:p>
            <a:pPr marL="285750" indent="-285750">
              <a:buFontTx/>
              <a:buChar char="-"/>
            </a:pPr>
            <a:r>
              <a:rPr lang="en-US" dirty="0"/>
              <a:t>Data volume</a:t>
            </a:r>
          </a:p>
          <a:p>
            <a:pPr marL="285750" indent="-285750">
              <a:buFontTx/>
              <a:buChar char="-"/>
            </a:pPr>
            <a:r>
              <a:rPr lang="en-US" dirty="0"/>
              <a:t>Data volatility</a:t>
            </a:r>
          </a:p>
          <a:p>
            <a:pPr marL="285750" indent="-285750">
              <a:buFontTx/>
              <a:buChar char="-"/>
            </a:pPr>
            <a:r>
              <a:rPr lang="en-US" dirty="0"/>
              <a:t>Users</a:t>
            </a:r>
          </a:p>
        </p:txBody>
      </p:sp>
      <p:sp>
        <p:nvSpPr>
          <p:cNvPr id="41" name="Speech Bubble: Rectangle with Corners Rounded 40">
            <a:extLst>
              <a:ext uri="{FF2B5EF4-FFF2-40B4-BE49-F238E27FC236}">
                <a16:creationId xmlns:a16="http://schemas.microsoft.com/office/drawing/2014/main" id="{2E29DA3A-8F38-41A4-A2D7-13148279F688}"/>
              </a:ext>
            </a:extLst>
          </p:cNvPr>
          <p:cNvSpPr/>
          <p:nvPr/>
        </p:nvSpPr>
        <p:spPr>
          <a:xfrm>
            <a:off x="5621217" y="3079262"/>
            <a:ext cx="1381369" cy="1219200"/>
          </a:xfrm>
          <a:prstGeom prst="wedgeRoundRectCallout">
            <a:avLst>
              <a:gd name="adj1" fmla="val -33622"/>
              <a:gd name="adj2" fmla="val -9262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geographical distribution of clients</a:t>
            </a:r>
          </a:p>
        </p:txBody>
      </p:sp>
      <p:sp>
        <p:nvSpPr>
          <p:cNvPr id="42" name="Speech Bubble: Rectangle with Corners Rounded 41">
            <a:extLst>
              <a:ext uri="{FF2B5EF4-FFF2-40B4-BE49-F238E27FC236}">
                <a16:creationId xmlns:a16="http://schemas.microsoft.com/office/drawing/2014/main" id="{F4E294E9-0C8B-4011-B7BA-B352BCA70423}"/>
              </a:ext>
            </a:extLst>
          </p:cNvPr>
          <p:cNvSpPr/>
          <p:nvPr/>
        </p:nvSpPr>
        <p:spPr>
          <a:xfrm>
            <a:off x="3813713" y="3072278"/>
            <a:ext cx="1744981" cy="983907"/>
          </a:xfrm>
          <a:prstGeom prst="wedgeRoundRectCallout">
            <a:avLst>
              <a:gd name="adj1" fmla="val -22603"/>
              <a:gd name="adj2" fmla="val -10264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Primary stakeholders need real-time SLA</a:t>
            </a:r>
          </a:p>
        </p:txBody>
      </p:sp>
      <p:sp>
        <p:nvSpPr>
          <p:cNvPr id="43" name="Speech Bubble: Rectangle with Corners Rounded 42">
            <a:extLst>
              <a:ext uri="{FF2B5EF4-FFF2-40B4-BE49-F238E27FC236}">
                <a16:creationId xmlns:a16="http://schemas.microsoft.com/office/drawing/2014/main" id="{9F88FDC0-66D4-40C6-8817-3C98F7379EEC}"/>
              </a:ext>
            </a:extLst>
          </p:cNvPr>
          <p:cNvSpPr/>
          <p:nvPr/>
        </p:nvSpPr>
        <p:spPr>
          <a:xfrm>
            <a:off x="2374968" y="3044925"/>
            <a:ext cx="1381369" cy="1219200"/>
          </a:xfrm>
          <a:prstGeom prst="wedgeRoundRectCallout">
            <a:avLst>
              <a:gd name="adj1" fmla="val -21741"/>
              <a:gd name="adj2" fmla="val -91987"/>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What is the cost of a minute of downtime?</a:t>
            </a:r>
          </a:p>
        </p:txBody>
      </p:sp>
      <p:sp>
        <p:nvSpPr>
          <p:cNvPr id="44" name="Speech Bubble: Rectangle with Corners Rounded 43">
            <a:extLst>
              <a:ext uri="{FF2B5EF4-FFF2-40B4-BE49-F238E27FC236}">
                <a16:creationId xmlns:a16="http://schemas.microsoft.com/office/drawing/2014/main" id="{354BAB13-9DC2-42FA-87DA-01605DD4EEAE}"/>
              </a:ext>
            </a:extLst>
          </p:cNvPr>
          <p:cNvSpPr/>
          <p:nvPr/>
        </p:nvSpPr>
        <p:spPr>
          <a:xfrm>
            <a:off x="289170" y="3065294"/>
            <a:ext cx="1903294" cy="1545783"/>
          </a:xfrm>
          <a:prstGeom prst="wedgeRoundRectCallout">
            <a:avLst>
              <a:gd name="adj1" fmla="val 24140"/>
              <a:gd name="adj2" fmla="val -83762"/>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Look for multiple stakeholders…</a:t>
            </a:r>
          </a:p>
          <a:p>
            <a:pPr marL="285750" indent="-285750">
              <a:buFontTx/>
              <a:buChar char="-"/>
            </a:pPr>
            <a:r>
              <a:rPr lang="en-US" dirty="0"/>
              <a:t>Customers</a:t>
            </a:r>
          </a:p>
          <a:p>
            <a:pPr marL="285750" indent="-285750">
              <a:buFontTx/>
              <a:buChar char="-"/>
            </a:pPr>
            <a:r>
              <a:rPr lang="en-US" dirty="0"/>
              <a:t>Partners</a:t>
            </a:r>
          </a:p>
          <a:p>
            <a:pPr marL="285750" indent="-285750">
              <a:buFontTx/>
              <a:buChar char="-"/>
            </a:pPr>
            <a:r>
              <a:rPr lang="en-US" dirty="0"/>
              <a:t>CSRs</a:t>
            </a:r>
          </a:p>
          <a:p>
            <a:pPr marL="285750" indent="-285750">
              <a:buFontTx/>
              <a:buChar char="-"/>
            </a:pPr>
            <a:r>
              <a:rPr lang="en-US" dirty="0"/>
              <a:t>BI</a:t>
            </a:r>
          </a:p>
        </p:txBody>
      </p:sp>
    </p:spTree>
    <p:extLst>
      <p:ext uri="{BB962C8B-B14F-4D97-AF65-F5344CB8AC3E}">
        <p14:creationId xmlns:p14="http://schemas.microsoft.com/office/powerpoint/2010/main" val="123608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fld id="{B2ACA3F6-9BF3-9640-9039-906AF661142D}" type="slidenum">
              <a:rPr lang="en-US" smtClean="0"/>
              <a:pPr/>
              <a:t>59</a:t>
            </a:fld>
            <a:endParaRPr lang="en-US" dirty="0"/>
          </a:p>
        </p:txBody>
      </p:sp>
      <p:sp>
        <p:nvSpPr>
          <p:cNvPr id="6" name="Date Placeholder 5">
            <a:extLst>
              <a:ext uri="{FF2B5EF4-FFF2-40B4-BE49-F238E27FC236}">
                <a16:creationId xmlns:a16="http://schemas.microsoft.com/office/drawing/2014/main" id="{98BB0DE6-29FF-F84E-8BF1-14765C5BE203}"/>
              </a:ext>
            </a:extLst>
          </p:cNvPr>
          <p:cNvSpPr>
            <a:spLocks noGrp="1"/>
          </p:cNvSpPr>
          <p:nvPr>
            <p:ph type="dt" sz="half" idx="2"/>
          </p:nvPr>
        </p:nvSpPr>
        <p:spPr>
          <a:xfrm>
            <a:off x="347472" y="4790122"/>
            <a:ext cx="5836800" cy="274637"/>
          </a:xfrm>
        </p:spPr>
        <p:txBody>
          <a:bodyPr/>
          <a:lstStyle/>
          <a:p>
            <a:pPr lvl="0"/>
            <a:r>
              <a:rPr lang="en-US" dirty="0">
                <a:sym typeface="Arial"/>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dirty="0"/>
          </a:p>
        </p:txBody>
      </p:sp>
    </p:spTree>
    <p:extLst>
      <p:ext uri="{BB962C8B-B14F-4D97-AF65-F5344CB8AC3E}">
        <p14:creationId xmlns:p14="http://schemas.microsoft.com/office/powerpoint/2010/main" val="1328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03"/>
          <p:cNvSpPr txBox="1">
            <a:spLocks noGrp="1"/>
          </p:cNvSpPr>
          <p:nvPr>
            <p:ph type="title"/>
          </p:nvPr>
        </p:nvSpPr>
        <p:spPr>
          <a:xfrm>
            <a:off x="457200" y="270475"/>
            <a:ext cx="7429500" cy="548100"/>
          </a:xfrm>
          <a:prstGeom prst="rect">
            <a:avLst/>
          </a:prstGeom>
          <a:noFill/>
          <a:ln>
            <a:noFill/>
          </a:ln>
        </p:spPr>
        <p:txBody>
          <a:bodyPr spcFirstLastPara="1" wrap="square" lIns="0" tIns="91425" rIns="91425" bIns="91425" anchor="b" anchorCtr="0">
            <a:noAutofit/>
          </a:bodyPr>
          <a:lstStyle/>
          <a:p>
            <a:pPr marL="0" marR="0" lvl="0" indent="0" algn="l" rtl="0">
              <a:lnSpc>
                <a:spcPct val="90000"/>
              </a:lnSpc>
              <a:spcBef>
                <a:spcPts val="0"/>
              </a:spcBef>
              <a:spcAft>
                <a:spcPts val="0"/>
              </a:spcAft>
              <a:buClr>
                <a:schemeClr val="lt1"/>
              </a:buClr>
              <a:buSzPts val="2800"/>
              <a:buFont typeface="Arial"/>
              <a:buNone/>
            </a:pPr>
            <a:r>
              <a:rPr lang="en" sz="3200" b="1" i="0" u="none" strike="noStrike" cap="none" dirty="0">
                <a:solidFill>
                  <a:schemeClr val="lt1"/>
                </a:solidFill>
                <a:latin typeface="Calibri" panose="020F0502020204030204" pitchFamily="34" charset="0"/>
                <a:cs typeface="Calibri" panose="020F0502020204030204" pitchFamily="34" charset="0"/>
                <a:sym typeface="Arial"/>
              </a:rPr>
              <a:t>Our Customers Use DataStax For Cloud</a:t>
            </a:r>
            <a:endParaRPr sz="32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992" name="Google Shape;992;p103"/>
          <p:cNvSpPr txBox="1">
            <a:spLocks noGrp="1"/>
          </p:cNvSpPr>
          <p:nvPr>
            <p:ph type="body" idx="1"/>
          </p:nvPr>
        </p:nvSpPr>
        <p:spPr>
          <a:xfrm>
            <a:off x="457200" y="1123949"/>
            <a:ext cx="8229600" cy="34770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dirty="0">
                <a:solidFill>
                  <a:schemeClr val="dk1"/>
                </a:solidFill>
                <a:latin typeface="Arial"/>
                <a:ea typeface="Arial"/>
                <a:cs typeface="Arial"/>
                <a:sym typeface="Arial"/>
              </a:rPr>
              <a:t>63% of DataStax customers</a:t>
            </a:r>
            <a:r>
              <a:rPr lang="en" sz="1800" b="0" i="0" u="none" strike="noStrike" cap="none" dirty="0">
                <a:solidFill>
                  <a:schemeClr val="dk1"/>
                </a:solidFill>
                <a:latin typeface="Arial"/>
                <a:ea typeface="Arial"/>
                <a:cs typeface="Arial"/>
                <a:sym typeface="Arial"/>
              </a:rPr>
              <a:t> have applications running on clouds.</a:t>
            </a:r>
            <a:r>
              <a:rPr lang="en" sz="1800" b="1" i="0" u="none" strike="noStrike" cap="none" dirty="0">
                <a:solidFill>
                  <a:schemeClr val="dk1"/>
                </a:solidFill>
                <a:latin typeface="Arial"/>
                <a:ea typeface="Arial"/>
                <a:cs typeface="Arial"/>
                <a:sym typeface="Arial"/>
              </a:rPr>
              <a:t> </a:t>
            </a:r>
            <a:r>
              <a:rPr lang="en-US" sz="1800" b="1" i="0" u="none" strike="noStrike" cap="none" dirty="0">
                <a:solidFill>
                  <a:schemeClr val="dk1"/>
                </a:solidFill>
                <a:latin typeface="Arial"/>
                <a:ea typeface="Arial"/>
                <a:cs typeface="Arial"/>
                <a:sym typeface="Arial"/>
              </a:rPr>
              <a:t>Almost 2/3</a:t>
            </a:r>
            <a:r>
              <a:rPr lang="en" sz="1800" b="1" i="0" u="none" strike="noStrike" cap="none" dirty="0">
                <a:solidFill>
                  <a:schemeClr val="dk1"/>
                </a:solidFill>
                <a:latin typeface="Arial"/>
                <a:ea typeface="Arial"/>
                <a:cs typeface="Arial"/>
                <a:sym typeface="Arial"/>
              </a:rPr>
              <a:t> </a:t>
            </a:r>
            <a:r>
              <a:rPr lang="en" sz="1800" b="0" i="0" u="none" strike="noStrike" cap="none" dirty="0">
                <a:solidFill>
                  <a:schemeClr val="dk1"/>
                </a:solidFill>
                <a:latin typeface="Arial"/>
                <a:ea typeface="Arial"/>
                <a:cs typeface="Arial"/>
                <a:sym typeface="Arial"/>
              </a:rPr>
              <a:t>are deploying applications on multi-cloud, hybrid cloud infrastructure environments, or a combination thereof. </a:t>
            </a:r>
            <a:endParaRPr sz="1600" b="0" i="0" u="none" strike="noStrike" cap="none" dirty="0">
              <a:solidFill>
                <a:schemeClr val="dk1"/>
              </a:solidFill>
              <a:latin typeface="Arial"/>
              <a:ea typeface="Arial"/>
              <a:cs typeface="Arial"/>
              <a:sym typeface="Arial"/>
            </a:endParaRPr>
          </a:p>
        </p:txBody>
      </p:sp>
      <p:pic>
        <p:nvPicPr>
          <p:cNvPr id="993" name="Google Shape;993;p103"/>
          <p:cNvPicPr preferRelativeResize="0"/>
          <p:nvPr/>
        </p:nvPicPr>
        <p:blipFill rotWithShape="1">
          <a:blip r:embed="rId3">
            <a:alphaModFix/>
          </a:blip>
          <a:srcRect/>
          <a:stretch/>
        </p:blipFill>
        <p:spPr>
          <a:xfrm>
            <a:off x="192825" y="2516200"/>
            <a:ext cx="8902497" cy="1737425"/>
          </a:xfrm>
          <a:prstGeom prst="rect">
            <a:avLst/>
          </a:prstGeom>
          <a:noFill/>
          <a:ln>
            <a:noFill/>
          </a:ln>
        </p:spPr>
      </p:pic>
    </p:spTree>
    <p:extLst>
      <p:ext uri="{BB962C8B-B14F-4D97-AF65-F5344CB8AC3E}">
        <p14:creationId xmlns:p14="http://schemas.microsoft.com/office/powerpoint/2010/main" val="126242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11" name="Google Shape;991;p103">
            <a:extLst>
              <a:ext uri="{FF2B5EF4-FFF2-40B4-BE49-F238E27FC236}">
                <a16:creationId xmlns:a16="http://schemas.microsoft.com/office/drawing/2014/main" id="{9222B4D3-A00E-488F-966B-106D89476BB3}"/>
              </a:ext>
            </a:extLst>
          </p:cNvPr>
          <p:cNvSpPr txBox="1">
            <a:spLocks noGrp="1"/>
          </p:cNvSpPr>
          <p:nvPr>
            <p:ph type="title"/>
          </p:nvPr>
        </p:nvSpPr>
        <p:spPr>
          <a:xfrm>
            <a:off x="457200" y="270475"/>
            <a:ext cx="7429500" cy="548100"/>
          </a:xfrm>
          <a:prstGeom prst="rect">
            <a:avLst/>
          </a:prstGeom>
          <a:noFill/>
          <a:ln>
            <a:noFill/>
          </a:ln>
        </p:spPr>
        <p:txBody>
          <a:bodyPr spcFirstLastPara="1" wrap="square" lIns="0" tIns="91425" rIns="91425" bIns="91425" anchor="b" anchorCtr="0">
            <a:noAutofit/>
          </a:bodyPr>
          <a:lstStyle/>
          <a:p>
            <a:pPr marL="0" marR="0" lvl="0" indent="0" algn="l" rtl="0">
              <a:lnSpc>
                <a:spcPct val="90000"/>
              </a:lnSpc>
              <a:spcBef>
                <a:spcPts val="0"/>
              </a:spcBef>
              <a:spcAft>
                <a:spcPts val="0"/>
              </a:spcAft>
              <a:buClr>
                <a:schemeClr val="lt1"/>
              </a:buClr>
              <a:buSzPts val="2800"/>
              <a:buFont typeface="Arial"/>
              <a:buNone/>
            </a:pPr>
            <a:r>
              <a:rPr lang="en" sz="3200" b="1" i="0" u="none" strike="noStrike" cap="none" dirty="0">
                <a:solidFill>
                  <a:schemeClr val="lt1"/>
                </a:solidFill>
                <a:latin typeface="Calibri" panose="020F0502020204030204" pitchFamily="34" charset="0"/>
                <a:cs typeface="Calibri" panose="020F0502020204030204" pitchFamily="34" charset="0"/>
                <a:sym typeface="Arial"/>
              </a:rPr>
              <a:t>Our Customers Use DataStax For Cloud</a:t>
            </a:r>
            <a:endParaRPr sz="3200"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992" name="Google Shape;992;p103"/>
          <p:cNvSpPr txBox="1">
            <a:spLocks noGrp="1"/>
          </p:cNvSpPr>
          <p:nvPr>
            <p:ph type="body" idx="1"/>
          </p:nvPr>
        </p:nvSpPr>
        <p:spPr>
          <a:xfrm>
            <a:off x="457200" y="1123949"/>
            <a:ext cx="8229600" cy="3477000"/>
          </a:xfrm>
          <a:prstGeom prst="rect">
            <a:avLst/>
          </a:prstGeom>
          <a:noFill/>
          <a:ln>
            <a:noFill/>
          </a:ln>
        </p:spPr>
        <p:txBody>
          <a:bodyPr spcFirstLastPara="1" wrap="square" lIns="0"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dirty="0">
                <a:solidFill>
                  <a:schemeClr val="dk1"/>
                </a:solidFill>
                <a:latin typeface="Arial"/>
                <a:ea typeface="Arial"/>
                <a:cs typeface="Arial"/>
                <a:sym typeface="Arial"/>
              </a:rPr>
              <a:t>63% of DataStax customers</a:t>
            </a:r>
            <a:r>
              <a:rPr lang="en" sz="1800" b="0" i="0" u="none" strike="noStrike" cap="none" dirty="0">
                <a:solidFill>
                  <a:schemeClr val="dk1"/>
                </a:solidFill>
                <a:latin typeface="Arial"/>
                <a:ea typeface="Arial"/>
                <a:cs typeface="Arial"/>
                <a:sym typeface="Arial"/>
              </a:rPr>
              <a:t> have applications running on clouds.</a:t>
            </a:r>
            <a:r>
              <a:rPr lang="en" sz="1800" b="1" i="0" u="none" strike="noStrike" cap="none" dirty="0">
                <a:solidFill>
                  <a:schemeClr val="dk1"/>
                </a:solidFill>
                <a:latin typeface="Arial"/>
                <a:ea typeface="Arial"/>
                <a:cs typeface="Arial"/>
                <a:sym typeface="Arial"/>
              </a:rPr>
              <a:t> </a:t>
            </a:r>
            <a:r>
              <a:rPr lang="en-US" sz="1800" b="1" i="0" u="none" strike="noStrike" cap="none" dirty="0">
                <a:solidFill>
                  <a:schemeClr val="dk1"/>
                </a:solidFill>
                <a:latin typeface="Arial"/>
                <a:ea typeface="Arial"/>
                <a:cs typeface="Arial"/>
                <a:sym typeface="Arial"/>
              </a:rPr>
              <a:t>Almost 2/3 </a:t>
            </a:r>
            <a:r>
              <a:rPr lang="en" sz="1800" b="0" i="0" u="none" strike="noStrike" cap="none" dirty="0">
                <a:solidFill>
                  <a:schemeClr val="dk1"/>
                </a:solidFill>
                <a:latin typeface="Arial"/>
                <a:ea typeface="Arial"/>
                <a:cs typeface="Arial"/>
                <a:sym typeface="Arial"/>
              </a:rPr>
              <a:t>are deploying applications on multi-cloud, hybrid cloud infrastructure environments, or a combination thereof. </a:t>
            </a:r>
            <a:endParaRPr sz="1600" b="0" i="0" u="none" strike="noStrike" cap="none" dirty="0">
              <a:solidFill>
                <a:schemeClr val="dk1"/>
              </a:solidFill>
              <a:latin typeface="Arial"/>
              <a:ea typeface="Arial"/>
              <a:cs typeface="Arial"/>
              <a:sym typeface="Arial"/>
            </a:endParaRPr>
          </a:p>
        </p:txBody>
      </p:sp>
      <p:pic>
        <p:nvPicPr>
          <p:cNvPr id="993" name="Google Shape;993;p103"/>
          <p:cNvPicPr preferRelativeResize="0"/>
          <p:nvPr/>
        </p:nvPicPr>
        <p:blipFill rotWithShape="1">
          <a:blip r:embed="rId3">
            <a:alphaModFix/>
          </a:blip>
          <a:srcRect/>
          <a:stretch/>
        </p:blipFill>
        <p:spPr>
          <a:xfrm>
            <a:off x="192825" y="2516200"/>
            <a:ext cx="8902497" cy="1737425"/>
          </a:xfrm>
          <a:prstGeom prst="rect">
            <a:avLst/>
          </a:prstGeom>
          <a:noFill/>
          <a:ln>
            <a:noFill/>
          </a:ln>
        </p:spPr>
      </p:pic>
      <p:sp>
        <p:nvSpPr>
          <p:cNvPr id="2" name="TextBox 1">
            <a:extLst>
              <a:ext uri="{FF2B5EF4-FFF2-40B4-BE49-F238E27FC236}">
                <a16:creationId xmlns:a16="http://schemas.microsoft.com/office/drawing/2014/main" id="{668C140F-23D7-41D1-A0B7-98901CF96E72}"/>
              </a:ext>
            </a:extLst>
          </p:cNvPr>
          <p:cNvSpPr txBox="1"/>
          <p:nvPr/>
        </p:nvSpPr>
        <p:spPr>
          <a:xfrm rot="20503239">
            <a:off x="5650724" y="11253"/>
            <a:ext cx="1056700" cy="1446550"/>
          </a:xfrm>
          <a:prstGeom prst="rect">
            <a:avLst/>
          </a:prstGeom>
          <a:noFill/>
        </p:spPr>
        <p:txBody>
          <a:bodyPr wrap="none" rtlCol="0">
            <a:spAutoFit/>
          </a:bodyPr>
          <a:lstStyle/>
          <a:p>
            <a:r>
              <a:rPr lang="en-US" sz="2800" b="1" dirty="0">
                <a:solidFill>
                  <a:srgbClr val="FF0000"/>
                </a:solidFill>
                <a:effectLst>
                  <a:outerShdw blurRad="38100" dist="38100" dir="2700000" algn="tl">
                    <a:srgbClr val="000000">
                      <a:alpha val="43137"/>
                    </a:srgbClr>
                  </a:outerShdw>
                </a:effectLst>
                <a:latin typeface="Comic Sans MS" panose="030F0702030302020204" pitchFamily="66" charset="0"/>
              </a:rPr>
              <a:t>Multi</a:t>
            </a:r>
          </a:p>
          <a:p>
            <a:pPr algn="ctr"/>
            <a:r>
              <a:rPr lang="en-US" sz="6000" b="1" dirty="0">
                <a:solidFill>
                  <a:srgbClr val="FF0000"/>
                </a:solidFill>
                <a:effectLst>
                  <a:outerShdw blurRad="38100" dist="38100" dir="2700000" algn="tl">
                    <a:srgbClr val="000000">
                      <a:alpha val="43137"/>
                    </a:srgbClr>
                  </a:outerShdw>
                </a:effectLst>
                <a:latin typeface="Comic Sans MS" panose="030F0702030302020204" pitchFamily="66" charset="0"/>
              </a:rPr>
              <a:t>^</a:t>
            </a:r>
          </a:p>
        </p:txBody>
      </p:sp>
      <p:sp>
        <p:nvSpPr>
          <p:cNvPr id="3" name="Oval 2">
            <a:extLst>
              <a:ext uri="{FF2B5EF4-FFF2-40B4-BE49-F238E27FC236}">
                <a16:creationId xmlns:a16="http://schemas.microsoft.com/office/drawing/2014/main" id="{A8CFE95E-8772-42A0-A2EE-62F6329BDC2A}"/>
              </a:ext>
            </a:extLst>
          </p:cNvPr>
          <p:cNvSpPr/>
          <p:nvPr/>
        </p:nvSpPr>
        <p:spPr>
          <a:xfrm>
            <a:off x="1313542" y="2677885"/>
            <a:ext cx="762000" cy="76200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7DCEF5-44A7-48A8-A29E-0F4F692EA488}"/>
              </a:ext>
            </a:extLst>
          </p:cNvPr>
          <p:cNvSpPr/>
          <p:nvPr/>
        </p:nvSpPr>
        <p:spPr>
          <a:xfrm>
            <a:off x="2452912" y="2677885"/>
            <a:ext cx="762000" cy="76200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B884075-9F40-4BE9-9000-DD366FFAD96C}"/>
              </a:ext>
            </a:extLst>
          </p:cNvPr>
          <p:cNvSpPr/>
          <p:nvPr/>
        </p:nvSpPr>
        <p:spPr>
          <a:xfrm>
            <a:off x="2133601" y="3483429"/>
            <a:ext cx="1364342" cy="377371"/>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76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l="1533" t="3190" r="14571" b="22703"/>
          <a:stretch/>
        </p:blipFill>
        <p:spPr>
          <a:xfrm>
            <a:off x="4571679" y="1272540"/>
            <a:ext cx="4572321" cy="2920691"/>
          </a:xfrm>
          <a:prstGeom prst="rect">
            <a:avLst/>
          </a:prstGeom>
        </p:spPr>
      </p:pic>
      <p:sp>
        <p:nvSpPr>
          <p:cNvPr id="2" name="Title 1"/>
          <p:cNvSpPr>
            <a:spLocks noGrp="1"/>
          </p:cNvSpPr>
          <p:nvPr>
            <p:ph type="title"/>
          </p:nvPr>
        </p:nvSpPr>
        <p:spPr/>
        <p:txBody>
          <a:bodyPr>
            <a:normAutofit fontScale="90000"/>
          </a:bodyPr>
          <a:lstStyle/>
          <a:p>
            <a:pPr lvl="0">
              <a:spcBef>
                <a:spcPts val="0"/>
              </a:spcBef>
            </a:pPr>
            <a:r>
              <a:rPr lang="en" dirty="0">
                <a:solidFill>
                  <a:schemeClr val="lt1"/>
                </a:solidFill>
              </a:rPr>
              <a:t>Technology </a:t>
            </a:r>
            <a:r>
              <a:rPr lang="en-US" dirty="0">
                <a:solidFill>
                  <a:schemeClr val="lt1"/>
                </a:solidFill>
              </a:rPr>
              <a:t>i</a:t>
            </a:r>
            <a:r>
              <a:rPr lang="en" dirty="0">
                <a:solidFill>
                  <a:schemeClr val="lt1"/>
                </a:solidFill>
              </a:rPr>
              <a:t>nnovation </a:t>
            </a:r>
            <a:r>
              <a:rPr lang="en-US" dirty="0">
                <a:solidFill>
                  <a:schemeClr val="lt1"/>
                </a:solidFill>
              </a:rPr>
              <a:t>m</a:t>
            </a:r>
            <a:r>
              <a:rPr lang="en" dirty="0">
                <a:solidFill>
                  <a:schemeClr val="lt1"/>
                </a:solidFill>
              </a:rPr>
              <a:t>akes PlayStation</a:t>
            </a:r>
            <a:br>
              <a:rPr lang="en-US" dirty="0">
                <a:solidFill>
                  <a:schemeClr val="lt1"/>
                </a:solidFill>
              </a:rPr>
            </a:br>
            <a:r>
              <a:rPr lang="en" dirty="0">
                <a:solidFill>
                  <a:schemeClr val="lt1"/>
                </a:solidFill>
              </a:rPr>
              <a:t>Sony</a:t>
            </a:r>
            <a:r>
              <a:rPr lang="en-US" dirty="0">
                <a:solidFill>
                  <a:schemeClr val="lt1"/>
                </a:solidFill>
              </a:rPr>
              <a:t>’</a:t>
            </a:r>
            <a:r>
              <a:rPr lang="en" dirty="0">
                <a:solidFill>
                  <a:schemeClr val="lt1"/>
                </a:solidFill>
              </a:rPr>
              <a:t>s </a:t>
            </a:r>
            <a:r>
              <a:rPr lang="en-US" dirty="0">
                <a:solidFill>
                  <a:schemeClr val="lt1"/>
                </a:solidFill>
              </a:rPr>
              <a:t>b</a:t>
            </a:r>
            <a:r>
              <a:rPr lang="en" dirty="0">
                <a:solidFill>
                  <a:schemeClr val="lt1"/>
                </a:solidFill>
              </a:rPr>
              <a:t>iggest </a:t>
            </a:r>
            <a:r>
              <a:rPr lang="en-US" dirty="0">
                <a:solidFill>
                  <a:schemeClr val="lt1"/>
                </a:solidFill>
              </a:rPr>
              <a:t>m</a:t>
            </a:r>
            <a:r>
              <a:rPr lang="en" dirty="0">
                <a:solidFill>
                  <a:schemeClr val="lt1"/>
                </a:solidFill>
              </a:rPr>
              <a:t>oneymaker</a:t>
            </a:r>
            <a:r>
              <a:rPr lang="en-US" dirty="0">
                <a:solidFill>
                  <a:schemeClr val="lt1"/>
                </a:solidFill>
              </a:rPr>
              <a:t>.</a:t>
            </a:r>
            <a:endParaRPr lang="en" dirty="0">
              <a:solidFill>
                <a:schemeClr val="lt1"/>
              </a:solidFill>
            </a:endParaRPr>
          </a:p>
        </p:txBody>
      </p:sp>
      <p:sp>
        <p:nvSpPr>
          <p:cNvPr id="5" name="Footer Placeholder 4"/>
          <p:cNvSpPr>
            <a:spLocks noGrp="1"/>
          </p:cNvSpPr>
          <p:nvPr>
            <p:ph type="ftr" sz="quarter" idx="14"/>
          </p:nvPr>
        </p:nvSpPr>
        <p:spPr/>
        <p:txBody>
          <a:bodyPr/>
          <a:lstStyle/>
          <a:p>
            <a:r>
              <a:rPr lang="de-DE">
                <a:solidFill>
                  <a:prstClr val="white">
                    <a:lumMod val="75000"/>
                  </a:prstClr>
                </a:solidFill>
              </a:rPr>
              <a:t>© </a:t>
            </a:r>
            <a:r>
              <a:rPr lang="en-US">
                <a:solidFill>
                  <a:prstClr val="white">
                    <a:lumMod val="75000"/>
                  </a:prstClr>
                </a:solidFill>
              </a:rPr>
              <a:t>DataStax, All Rights Reserved.</a:t>
            </a:r>
            <a:endParaRPr lang="en-US" dirty="0">
              <a:solidFill>
                <a:prstClr val="white">
                  <a:lumMod val="75000"/>
                </a:prstClr>
              </a:solidFill>
            </a:endParaRPr>
          </a:p>
        </p:txBody>
      </p:sp>
      <p:sp>
        <p:nvSpPr>
          <p:cNvPr id="6" name="Slide Number Placeholder 5"/>
          <p:cNvSpPr>
            <a:spLocks noGrp="1"/>
          </p:cNvSpPr>
          <p:nvPr>
            <p:ph type="sldNum" sz="quarter" idx="15"/>
          </p:nvPr>
        </p:nvSpPr>
        <p:spPr/>
        <p:txBody>
          <a:bodyPr/>
          <a:lstStyle/>
          <a:p>
            <a:fld id="{5A6FB346-E907-314D-8DE1-ECD2B2B6AA1B}" type="slidenum">
              <a:rPr lang="en-US" smtClean="0">
                <a:solidFill>
                  <a:prstClr val="white">
                    <a:lumMod val="75000"/>
                  </a:prstClr>
                </a:solidFill>
              </a:rPr>
              <a:pPr/>
              <a:t>8</a:t>
            </a:fld>
            <a:endParaRPr lang="en-US">
              <a:solidFill>
                <a:prstClr val="white">
                  <a:lumMod val="75000"/>
                </a:prstClr>
              </a:solidFill>
            </a:endParaRPr>
          </a:p>
        </p:txBody>
      </p:sp>
      <p:sp>
        <p:nvSpPr>
          <p:cNvPr id="17" name="Content Placeholder 2"/>
          <p:cNvSpPr>
            <a:spLocks noGrp="1"/>
          </p:cNvSpPr>
          <p:nvPr>
            <p:ph sz="quarter" idx="4294967295"/>
          </p:nvPr>
        </p:nvSpPr>
        <p:spPr>
          <a:xfrm>
            <a:off x="464819" y="1272540"/>
            <a:ext cx="4091167" cy="2914449"/>
          </a:xfrm>
          <a:prstGeom prst="rect">
            <a:avLst/>
          </a:prstGeom>
        </p:spPr>
        <p:txBody>
          <a:bodyPr vert="horz" anchor="ctr"/>
          <a:lstStyle/>
          <a:p>
            <a:pPr marL="0" lvl="0" indent="-69850">
              <a:spcBef>
                <a:spcPts val="0"/>
              </a:spcBef>
              <a:buClr>
                <a:schemeClr val="dk1"/>
              </a:buClr>
              <a:buSzPct val="55000"/>
              <a:buNone/>
            </a:pPr>
            <a:r>
              <a:rPr lang="en" sz="1600" i="1" dirty="0">
                <a:solidFill>
                  <a:schemeClr val="accent1"/>
                </a:solidFill>
                <a:latin typeface="Arial" charset="0"/>
                <a:ea typeface="Arial" charset="0"/>
                <a:cs typeface="Arial" charset="0"/>
                <a:sym typeface="Helvetica Neue"/>
              </a:rPr>
              <a:t>PlayStation</a:t>
            </a:r>
            <a:r>
              <a:rPr lang="en-US" sz="1600" i="1" dirty="0">
                <a:solidFill>
                  <a:schemeClr val="accent1"/>
                </a:solidFill>
                <a:latin typeface="Arial" charset="0"/>
                <a:ea typeface="Arial" charset="0"/>
                <a:cs typeface="Arial" charset="0"/>
                <a:sym typeface="Helvetica Neue"/>
              </a:rPr>
              <a:t> </a:t>
            </a:r>
            <a:r>
              <a:rPr lang="en" sz="1600" i="1" dirty="0">
                <a:solidFill>
                  <a:schemeClr val="accent1"/>
                </a:solidFill>
                <a:latin typeface="Arial" charset="0"/>
                <a:ea typeface="Arial" charset="0"/>
                <a:cs typeface="Arial" charset="0"/>
                <a:sym typeface="Helvetica Neue"/>
              </a:rPr>
              <a:t>4 has never been more important to Sony</a:t>
            </a:r>
            <a:r>
              <a:rPr lang="en-US" sz="1600" i="1" dirty="0">
                <a:solidFill>
                  <a:schemeClr val="accent1"/>
                </a:solidFill>
                <a:latin typeface="Arial" charset="0"/>
                <a:ea typeface="Arial" charset="0"/>
                <a:cs typeface="Arial" charset="0"/>
                <a:sym typeface="Helvetica Neue"/>
              </a:rPr>
              <a:t>:</a:t>
            </a:r>
            <a:endParaRPr lang="en" sz="1600" i="1" dirty="0">
              <a:solidFill>
                <a:schemeClr val="accent1"/>
              </a:solidFill>
              <a:latin typeface="Arial" charset="0"/>
              <a:ea typeface="Arial" charset="0"/>
              <a:cs typeface="Arial" charset="0"/>
              <a:sym typeface="Helvetica Neue"/>
            </a:endParaRPr>
          </a:p>
          <a:p>
            <a:pPr marL="173038" lvl="0" indent="-166688">
              <a:spcBef>
                <a:spcPts val="900"/>
              </a:spcBef>
              <a:buClr>
                <a:srgbClr val="007A97"/>
              </a:buClr>
              <a:buSzPct val="100000"/>
              <a:buFont typeface="Helvetica Neue"/>
              <a:buChar char="•"/>
            </a:pPr>
            <a:r>
              <a:rPr lang="en" sz="1200" b="1" dirty="0">
                <a:solidFill>
                  <a:schemeClr val="accent1"/>
                </a:solidFill>
                <a:latin typeface="Arial" charset="0"/>
                <a:ea typeface="Arial" charset="0"/>
                <a:cs typeface="Arial" charset="0"/>
                <a:sym typeface="Helvetica Neue"/>
              </a:rPr>
              <a:t>60 million+ </a:t>
            </a:r>
            <a:r>
              <a:rPr lang="en" sz="1200" dirty="0">
                <a:solidFill>
                  <a:schemeClr val="accent1"/>
                </a:solidFill>
                <a:latin typeface="Arial" charset="0"/>
                <a:ea typeface="Arial" charset="0"/>
                <a:cs typeface="Arial" charset="0"/>
                <a:sym typeface="Helvetica Neue"/>
              </a:rPr>
              <a:t>total monthly active PlayStation users.</a:t>
            </a:r>
          </a:p>
          <a:p>
            <a:pPr marL="173038" lvl="0" indent="-166688">
              <a:spcBef>
                <a:spcPts val="900"/>
              </a:spcBef>
              <a:buClr>
                <a:srgbClr val="007A97"/>
              </a:buClr>
              <a:buSzPct val="100000"/>
              <a:buFont typeface="Helvetica Neue"/>
              <a:buChar char="•"/>
            </a:pPr>
            <a:r>
              <a:rPr lang="en" sz="1200" b="1" dirty="0">
                <a:solidFill>
                  <a:schemeClr val="accent1"/>
                </a:solidFill>
                <a:latin typeface="Arial" charset="0"/>
                <a:ea typeface="Arial" charset="0"/>
                <a:cs typeface="Arial" charset="0"/>
                <a:sym typeface="Helvetica Neue"/>
              </a:rPr>
              <a:t>200k read/writes </a:t>
            </a:r>
            <a:r>
              <a:rPr lang="en" sz="1200" dirty="0">
                <a:solidFill>
                  <a:schemeClr val="accent1"/>
                </a:solidFill>
                <a:latin typeface="Arial" charset="0"/>
                <a:ea typeface="Arial" charset="0"/>
                <a:cs typeface="Arial" charset="0"/>
                <a:sym typeface="Helvetica Neue"/>
              </a:rPr>
              <a:t>per second</a:t>
            </a:r>
            <a:r>
              <a:rPr lang="en-US" sz="1200" dirty="0">
                <a:solidFill>
                  <a:schemeClr val="accent1"/>
                </a:solidFill>
                <a:latin typeface="Arial" charset="0"/>
                <a:ea typeface="Arial" charset="0"/>
                <a:cs typeface="Arial" charset="0"/>
                <a:sym typeface="Helvetica Neue"/>
              </a:rPr>
              <a:t>.</a:t>
            </a:r>
            <a:endParaRPr lang="en" sz="1200" dirty="0">
              <a:solidFill>
                <a:schemeClr val="accent1"/>
              </a:solidFill>
              <a:latin typeface="Arial" charset="0"/>
              <a:ea typeface="Arial" charset="0"/>
              <a:cs typeface="Arial" charset="0"/>
              <a:sym typeface="Helvetica Neue"/>
            </a:endParaRPr>
          </a:p>
          <a:p>
            <a:pPr marL="173038" lvl="0" indent="-166688">
              <a:spcBef>
                <a:spcPts val="900"/>
              </a:spcBef>
              <a:buClr>
                <a:srgbClr val="007A97"/>
              </a:buClr>
              <a:buSzPct val="100000"/>
              <a:buFont typeface="Helvetica Neue"/>
              <a:buChar char="•"/>
            </a:pPr>
            <a:r>
              <a:rPr lang="en" sz="1200" dirty="0">
                <a:solidFill>
                  <a:schemeClr val="accent1"/>
                </a:solidFill>
                <a:latin typeface="Arial" charset="0"/>
                <a:ea typeface="Arial" charset="0"/>
                <a:cs typeface="Arial" charset="0"/>
                <a:sym typeface="Helvetica Neue"/>
              </a:rPr>
              <a:t>All libraries, recommendations, catalogues, </a:t>
            </a:r>
            <a:r>
              <a:rPr lang="en-US" sz="1200" dirty="0">
                <a:solidFill>
                  <a:schemeClr val="accent1"/>
                </a:solidFill>
                <a:latin typeface="Arial" charset="0"/>
                <a:ea typeface="Arial" charset="0"/>
                <a:cs typeface="Arial" charset="0"/>
                <a:sym typeface="Helvetica Neue"/>
              </a:rPr>
              <a:t>and </a:t>
            </a:r>
            <a:r>
              <a:rPr lang="en" sz="1200" dirty="0">
                <a:solidFill>
                  <a:schemeClr val="accent1"/>
                </a:solidFill>
                <a:latin typeface="Arial" charset="0"/>
                <a:ea typeface="Arial" charset="0"/>
                <a:cs typeface="Arial" charset="0"/>
                <a:sym typeface="Helvetica Neue"/>
              </a:rPr>
              <a:t>notifications run on DataStax</a:t>
            </a:r>
            <a:r>
              <a:rPr lang="en-US" sz="1200" dirty="0">
                <a:solidFill>
                  <a:schemeClr val="accent1"/>
                </a:solidFill>
                <a:latin typeface="Arial" charset="0"/>
                <a:ea typeface="Arial" charset="0"/>
                <a:cs typeface="Arial" charset="0"/>
                <a:sym typeface="Helvetica Neue"/>
              </a:rPr>
              <a:t>.</a:t>
            </a:r>
          </a:p>
          <a:p>
            <a:pPr marL="6350" lvl="0" indent="0">
              <a:spcBef>
                <a:spcPts val="900"/>
              </a:spcBef>
              <a:buClr>
                <a:srgbClr val="007A97"/>
              </a:buClr>
              <a:buSzPct val="100000"/>
              <a:buNone/>
            </a:pPr>
            <a:r>
              <a:rPr lang="en-US" sz="1200" dirty="0">
                <a:solidFill>
                  <a:schemeClr val="accent1"/>
                </a:solidFill>
                <a:latin typeface="Arial" charset="0"/>
                <a:ea typeface="Arial" charset="0"/>
                <a:cs typeface="Arial" charset="0"/>
                <a:sym typeface="Helvetica Neue"/>
              </a:rPr>
              <a:t>“PS4's Powerful System Architecture, Social Integration and Intelligent Personalization, Combined with PlayStation Network with Cloud Technology, Delivers Breakthrough Gaming Experiences and Completely</a:t>
            </a:r>
            <a:br>
              <a:rPr lang="en-US" sz="1200" dirty="0">
                <a:solidFill>
                  <a:schemeClr val="accent1"/>
                </a:solidFill>
                <a:latin typeface="Arial" charset="0"/>
                <a:ea typeface="Arial" charset="0"/>
                <a:cs typeface="Arial" charset="0"/>
                <a:sym typeface="Helvetica Neue"/>
              </a:rPr>
            </a:br>
            <a:r>
              <a:rPr lang="en-US" sz="1200" dirty="0">
                <a:solidFill>
                  <a:schemeClr val="accent1"/>
                </a:solidFill>
                <a:latin typeface="Arial" charset="0"/>
                <a:ea typeface="Arial" charset="0"/>
                <a:cs typeface="Arial" charset="0"/>
                <a:sym typeface="Helvetica Neue"/>
              </a:rPr>
              <a:t>New Ways to Play.”</a:t>
            </a:r>
          </a:p>
        </p:txBody>
      </p:sp>
      <p:sp>
        <p:nvSpPr>
          <p:cNvPr id="13" name="Shape 445"/>
          <p:cNvSpPr txBox="1"/>
          <p:nvPr/>
        </p:nvSpPr>
        <p:spPr>
          <a:xfrm>
            <a:off x="0" y="4186689"/>
            <a:ext cx="9144000" cy="522225"/>
          </a:xfrm>
          <a:prstGeom prst="rect">
            <a:avLst/>
          </a:prstGeom>
          <a:solidFill>
            <a:schemeClr val="accent1"/>
          </a:solidFill>
          <a:ln>
            <a:noFill/>
          </a:ln>
        </p:spPr>
        <p:txBody>
          <a:bodyPr wrap="square" lIns="91425" tIns="45720" rIns="91425" bIns="0" anchor="ctr" anchorCtr="0">
            <a:noAutofit/>
          </a:bodyPr>
          <a:lstStyle>
            <a:defPPr>
              <a:defRPr lang="en-US"/>
            </a:defPPr>
            <a:lvl1pPr marL="142875" indent="-76200" algn="ctr" defTabSz="685800">
              <a:lnSpc>
                <a:spcPct val="115000"/>
              </a:lnSpc>
              <a:buClr>
                <a:srgbClr val="FFFFFF"/>
              </a:buClr>
              <a:buSzPct val="25000"/>
              <a:defRPr sz="2400" kern="0">
                <a:solidFill>
                  <a:srgbClr val="FFFFFF"/>
                </a:solidFill>
                <a:latin typeface="Arial" charset="0"/>
                <a:ea typeface="Arial" charset="0"/>
                <a:cs typeface="Arial" charset="0"/>
              </a:defRPr>
            </a:lvl1pPr>
          </a:lstStyle>
          <a:p>
            <a:r>
              <a:rPr lang="en-US"/>
              <a:t>Sony PS4</a:t>
            </a:r>
          </a:p>
        </p:txBody>
      </p:sp>
      <p:grpSp>
        <p:nvGrpSpPr>
          <p:cNvPr id="20" name="Shape 1048"/>
          <p:cNvGrpSpPr/>
          <p:nvPr/>
        </p:nvGrpSpPr>
        <p:grpSpPr>
          <a:xfrm>
            <a:off x="5076755" y="1545592"/>
            <a:ext cx="3562169" cy="2374587"/>
            <a:chOff x="4806503" y="1490998"/>
            <a:chExt cx="3716400" cy="2477400"/>
          </a:xfrm>
        </p:grpSpPr>
        <p:pic>
          <p:nvPicPr>
            <p:cNvPr id="21" name="Shape 1049"/>
            <p:cNvPicPr preferRelativeResize="0"/>
            <p:nvPr/>
          </p:nvPicPr>
          <p:blipFill rotWithShape="1">
            <a:blip r:embed="rId4">
              <a:alphaModFix/>
            </a:blip>
            <a:srcRect/>
            <a:stretch/>
          </p:blipFill>
          <p:spPr>
            <a:xfrm>
              <a:off x="4806503" y="1490998"/>
              <a:ext cx="3716400" cy="2477400"/>
            </a:xfrm>
            <a:prstGeom prst="rect">
              <a:avLst/>
            </a:prstGeom>
            <a:noFill/>
            <a:ln>
              <a:noFill/>
            </a:ln>
          </p:spPr>
        </p:pic>
        <p:sp>
          <p:nvSpPr>
            <p:cNvPr id="22" name="Shape 1050"/>
            <p:cNvSpPr txBox="1"/>
            <p:nvPr/>
          </p:nvSpPr>
          <p:spPr>
            <a:xfrm>
              <a:off x="5884917" y="1826449"/>
              <a:ext cx="777000" cy="7386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400" b="0" i="0" u="none" strike="noStrike" cap="none">
                  <a:solidFill>
                    <a:schemeClr val="lt1"/>
                  </a:solidFill>
                  <a:latin typeface="Arial"/>
                  <a:ea typeface="Arial"/>
                  <a:cs typeface="Arial"/>
                  <a:sym typeface="Arial"/>
                </a:rPr>
                <a:t>22%</a:t>
              </a:r>
            </a:p>
            <a:p>
              <a:pPr marL="0" marR="0" lvl="0" indent="0" algn="ctr" rtl="0">
                <a:spcBef>
                  <a:spcPts val="0"/>
                </a:spcBef>
                <a:buSzPct val="25000"/>
                <a:buNone/>
              </a:pPr>
              <a:r>
                <a:rPr lang="en-US" sz="1400" b="0" i="0" u="none" strike="noStrike" cap="none">
                  <a:solidFill>
                    <a:schemeClr val="lt1"/>
                  </a:solidFill>
                  <a:latin typeface="Arial"/>
                  <a:ea typeface="Arial"/>
                  <a:cs typeface="Arial"/>
                  <a:sym typeface="Arial"/>
                </a:rPr>
                <a:t>Other</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BUs</a:t>
              </a:r>
            </a:p>
          </p:txBody>
        </p:sp>
        <p:sp>
          <p:nvSpPr>
            <p:cNvPr id="24" name="Shape 1051"/>
            <p:cNvSpPr txBox="1"/>
            <p:nvPr/>
          </p:nvSpPr>
          <p:spPr>
            <a:xfrm>
              <a:off x="6530673" y="2439766"/>
              <a:ext cx="1223400" cy="6462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b="0" i="0" u="none" strike="noStrike" cap="none">
                  <a:solidFill>
                    <a:schemeClr val="lt1"/>
                  </a:solidFill>
                  <a:latin typeface="Arial"/>
                  <a:ea typeface="Arial"/>
                  <a:cs typeface="Arial"/>
                  <a:sym typeface="Arial"/>
                </a:rPr>
                <a:t>78%</a:t>
              </a:r>
            </a:p>
            <a:p>
              <a:pPr marL="0" marR="0" lvl="0" indent="0" algn="ctr" rtl="0">
                <a:spcBef>
                  <a:spcPts val="0"/>
                </a:spcBef>
                <a:buSzPct val="25000"/>
                <a:buNone/>
              </a:pPr>
              <a:r>
                <a:rPr lang="en-US" sz="1800" b="0" i="0" u="none" strike="noStrike" cap="none">
                  <a:solidFill>
                    <a:schemeClr val="lt1"/>
                  </a:solidFill>
                  <a:latin typeface="Arial"/>
                  <a:ea typeface="Arial"/>
                  <a:cs typeface="Arial"/>
                  <a:sym typeface="Arial"/>
                </a:rPr>
                <a:t>PS4 Profit</a:t>
              </a:r>
            </a:p>
          </p:txBody>
        </p:sp>
      </p:grpSp>
    </p:spTree>
    <p:extLst>
      <p:ext uri="{BB962C8B-B14F-4D97-AF65-F5344CB8AC3E}">
        <p14:creationId xmlns:p14="http://schemas.microsoft.com/office/powerpoint/2010/main" val="27431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spcBef>
                <a:spcPts val="0"/>
              </a:spcBef>
            </a:pPr>
            <a:r>
              <a:rPr lang="en-US" dirty="0"/>
              <a:t>Aiming for fast, seamless service with 20,000</a:t>
            </a:r>
            <a:br>
              <a:rPr lang="en-US" dirty="0"/>
            </a:br>
            <a:r>
              <a:rPr lang="en-US" dirty="0"/>
              <a:t>data points per package.</a:t>
            </a:r>
            <a:r>
              <a:rPr lang="en" dirty="0">
                <a:solidFill>
                  <a:schemeClr val="lt1"/>
                </a:solidFill>
              </a:rPr>
              <a:t> </a:t>
            </a:r>
          </a:p>
        </p:txBody>
      </p:sp>
      <p:sp>
        <p:nvSpPr>
          <p:cNvPr id="5" name="Footer Placeholder 4"/>
          <p:cNvSpPr>
            <a:spLocks noGrp="1"/>
          </p:cNvSpPr>
          <p:nvPr>
            <p:ph type="ftr" sz="quarter" idx="14"/>
          </p:nvPr>
        </p:nvSpPr>
        <p:spPr/>
        <p:txBody>
          <a:bodyPr/>
          <a:lstStyle/>
          <a:p>
            <a:r>
              <a:rPr lang="de-DE">
                <a:solidFill>
                  <a:prstClr val="white">
                    <a:lumMod val="75000"/>
                  </a:prstClr>
                </a:solidFill>
              </a:rPr>
              <a:t>© </a:t>
            </a:r>
            <a:r>
              <a:rPr lang="en-US">
                <a:solidFill>
                  <a:prstClr val="white">
                    <a:lumMod val="75000"/>
                  </a:prstClr>
                </a:solidFill>
              </a:rPr>
              <a:t>DataStax, All Rights Reserved.</a:t>
            </a:r>
            <a:endParaRPr lang="en-US" dirty="0">
              <a:solidFill>
                <a:prstClr val="white">
                  <a:lumMod val="75000"/>
                </a:prstClr>
              </a:solidFill>
            </a:endParaRPr>
          </a:p>
        </p:txBody>
      </p:sp>
      <p:sp>
        <p:nvSpPr>
          <p:cNvPr id="6" name="Slide Number Placeholder 5"/>
          <p:cNvSpPr>
            <a:spLocks noGrp="1"/>
          </p:cNvSpPr>
          <p:nvPr>
            <p:ph type="sldNum" sz="quarter" idx="15"/>
          </p:nvPr>
        </p:nvSpPr>
        <p:spPr/>
        <p:txBody>
          <a:bodyPr/>
          <a:lstStyle/>
          <a:p>
            <a:fld id="{5A6FB346-E907-314D-8DE1-ECD2B2B6AA1B}" type="slidenum">
              <a:rPr lang="en-US" smtClean="0">
                <a:solidFill>
                  <a:prstClr val="white">
                    <a:lumMod val="75000"/>
                  </a:prstClr>
                </a:solidFill>
              </a:rPr>
              <a:pPr/>
              <a:t>9</a:t>
            </a:fld>
            <a:endParaRPr lang="en-US">
              <a:solidFill>
                <a:prstClr val="white">
                  <a:lumMod val="75000"/>
                </a:prstClr>
              </a:solidFill>
            </a:endParaRPr>
          </a:p>
        </p:txBody>
      </p:sp>
      <p:sp>
        <p:nvSpPr>
          <p:cNvPr id="17" name="Content Placeholder 2"/>
          <p:cNvSpPr>
            <a:spLocks noGrp="1"/>
          </p:cNvSpPr>
          <p:nvPr>
            <p:ph sz="quarter" idx="4294967295"/>
          </p:nvPr>
        </p:nvSpPr>
        <p:spPr>
          <a:xfrm>
            <a:off x="406303" y="1409842"/>
            <a:ext cx="4091167" cy="2639543"/>
          </a:xfrm>
          <a:prstGeom prst="rect">
            <a:avLst/>
          </a:prstGeom>
        </p:spPr>
        <p:txBody>
          <a:bodyPr vert="horz" anchor="ctr"/>
          <a:lstStyle/>
          <a:p>
            <a:pPr marL="0" lvl="0" indent="0" defTabSz="914400">
              <a:spcBef>
                <a:spcPts val="0"/>
              </a:spcBef>
              <a:buClr>
                <a:srgbClr val="000000"/>
              </a:buClr>
              <a:buSzPct val="25000"/>
              <a:buNone/>
            </a:pPr>
            <a:r>
              <a:rPr lang="en-US" sz="1600" i="1" kern="0" dirty="0">
                <a:solidFill>
                  <a:srgbClr val="007A97"/>
                </a:solidFill>
                <a:latin typeface="Arial"/>
                <a:ea typeface="Arial"/>
                <a:cs typeface="Arial"/>
                <a:sym typeface="Arial"/>
              </a:rPr>
              <a:t>Siri, prepare a shipment.</a:t>
            </a:r>
          </a:p>
          <a:p>
            <a:pPr marL="0" indent="0" defTabSz="914400">
              <a:spcBef>
                <a:spcPts val="0"/>
              </a:spcBef>
              <a:buClr>
                <a:srgbClr val="000000"/>
              </a:buClr>
              <a:buSzPct val="25000"/>
              <a:buNone/>
            </a:pPr>
            <a:br>
              <a:rPr lang="en-US" sz="1600" i="1" kern="0" dirty="0">
                <a:solidFill>
                  <a:srgbClr val="007A97"/>
                </a:solidFill>
                <a:latin typeface="Arial"/>
                <a:ea typeface="Arial"/>
                <a:cs typeface="Arial"/>
                <a:sym typeface="Arial"/>
              </a:rPr>
            </a:br>
            <a:r>
              <a:rPr lang="en-US" sz="1200" dirty="0">
                <a:solidFill>
                  <a:schemeClr val="accent1"/>
                </a:solidFill>
                <a:latin typeface="Arial"/>
                <a:ea typeface="Arial"/>
                <a:cs typeface="Arial"/>
                <a:sym typeface="Arial"/>
              </a:rPr>
              <a:t>As per Rob Carter CIO - customers will be able to initiate a FedEx shipment by talking to Apple </a:t>
            </a:r>
            <a:r>
              <a:rPr lang="en-US" sz="1200" dirty="0" err="1">
                <a:solidFill>
                  <a:schemeClr val="accent1"/>
                </a:solidFill>
                <a:latin typeface="Arial"/>
                <a:ea typeface="Arial"/>
                <a:cs typeface="Arial"/>
                <a:sym typeface="Arial"/>
              </a:rPr>
              <a:t>HomePod</a:t>
            </a:r>
            <a:r>
              <a:rPr lang="en-US" sz="1200" dirty="0">
                <a:solidFill>
                  <a:schemeClr val="accent1"/>
                </a:solidFill>
                <a:latin typeface="Arial"/>
                <a:ea typeface="Arial"/>
                <a:cs typeface="Arial"/>
                <a:sym typeface="Arial"/>
              </a:rPr>
              <a:t>, Amazon Echo or Google Home and receive deliveries via autonomous trucks.</a:t>
            </a:r>
            <a:endParaRPr lang="en" sz="1600" i="1" kern="0" dirty="0">
              <a:solidFill>
                <a:srgbClr val="007A97"/>
              </a:solidFill>
              <a:latin typeface="Arial"/>
              <a:ea typeface="Arial"/>
              <a:cs typeface="Arial"/>
              <a:sym typeface="Arial"/>
            </a:endParaRPr>
          </a:p>
          <a:p>
            <a:pPr marL="173038" lvl="0" indent="-166688">
              <a:spcBef>
                <a:spcPts val="900"/>
              </a:spcBef>
              <a:buClr>
                <a:srgbClr val="007A97"/>
              </a:buClr>
              <a:buSzPct val="100000"/>
              <a:buFont typeface="Helvetica Neue"/>
              <a:buChar char="•"/>
            </a:pPr>
            <a:r>
              <a:rPr lang="en" sz="1200" dirty="0">
                <a:solidFill>
                  <a:schemeClr val="accent1"/>
                </a:solidFill>
                <a:latin typeface="Arial" charset="0"/>
                <a:ea typeface="Arial" charset="0"/>
                <a:cs typeface="Arial" charset="0"/>
                <a:sym typeface="Helvetica Neue"/>
              </a:rPr>
              <a:t>Application response time </a:t>
            </a:r>
            <a:r>
              <a:rPr lang="en" sz="1200" b="1" dirty="0">
                <a:solidFill>
                  <a:schemeClr val="accent1"/>
                </a:solidFill>
                <a:latin typeface="Arial" charset="0"/>
                <a:ea typeface="Arial" charset="0"/>
                <a:cs typeface="Arial" charset="0"/>
                <a:sym typeface="Helvetica Neue"/>
              </a:rPr>
              <a:t>improved by &gt;100%</a:t>
            </a:r>
          </a:p>
          <a:p>
            <a:pPr marL="173038" lvl="0" indent="-166688">
              <a:spcBef>
                <a:spcPts val="900"/>
              </a:spcBef>
              <a:buClr>
                <a:srgbClr val="007A97"/>
              </a:buClr>
              <a:buSzPct val="100000"/>
              <a:buFont typeface="Helvetica Neue"/>
              <a:buChar char="•"/>
            </a:pPr>
            <a:r>
              <a:rPr lang="en" sz="1200" dirty="0">
                <a:solidFill>
                  <a:schemeClr val="accent1"/>
                </a:solidFill>
                <a:latin typeface="Arial" charset="0"/>
                <a:ea typeface="Arial" charset="0"/>
                <a:cs typeface="Arial" charset="0"/>
                <a:sym typeface="Helvetica Neue"/>
              </a:rPr>
              <a:t>Global data replication </a:t>
            </a:r>
            <a:r>
              <a:rPr lang="en" sz="1200" b="1" dirty="0">
                <a:solidFill>
                  <a:schemeClr val="accent1"/>
                </a:solidFill>
                <a:latin typeface="Arial" charset="0"/>
                <a:ea typeface="Arial" charset="0"/>
                <a:cs typeface="Arial" charset="0"/>
                <a:sym typeface="Helvetica Neue"/>
              </a:rPr>
              <a:t>from ~25 mins to milliseconds</a:t>
            </a:r>
            <a:endParaRPr lang="en" sz="1200" dirty="0">
              <a:solidFill>
                <a:schemeClr val="accent1"/>
              </a:solidFill>
              <a:latin typeface="Arial" charset="0"/>
              <a:ea typeface="Arial" charset="0"/>
              <a:cs typeface="Arial" charset="0"/>
              <a:sym typeface="Helvetica Neue"/>
            </a:endParaRPr>
          </a:p>
          <a:p>
            <a:pPr marL="173038" lvl="0" indent="-166688">
              <a:spcBef>
                <a:spcPts val="900"/>
              </a:spcBef>
              <a:buClr>
                <a:srgbClr val="007A97"/>
              </a:buClr>
              <a:buSzPct val="100000"/>
              <a:buFont typeface="Helvetica Neue"/>
              <a:buChar char="•"/>
            </a:pPr>
            <a:r>
              <a:rPr lang="en" sz="1200" b="1" dirty="0">
                <a:solidFill>
                  <a:schemeClr val="accent1"/>
                </a:solidFill>
                <a:latin typeface="Arial" charset="0"/>
                <a:ea typeface="Arial" charset="0"/>
                <a:cs typeface="Arial" charset="0"/>
                <a:sym typeface="Helvetica Neue"/>
              </a:rPr>
              <a:t>100% application uptime </a:t>
            </a:r>
            <a:r>
              <a:rPr lang="en" sz="1200" dirty="0">
                <a:solidFill>
                  <a:schemeClr val="accent1"/>
                </a:solidFill>
                <a:latin typeface="Arial" charset="0"/>
                <a:ea typeface="Arial" charset="0"/>
                <a:cs typeface="Arial" charset="0"/>
                <a:sym typeface="Helvetica Neue"/>
              </a:rPr>
              <a:t>saves thousands of dollars per minute</a:t>
            </a:r>
          </a:p>
        </p:txBody>
      </p:sp>
      <p:sp>
        <p:nvSpPr>
          <p:cNvPr id="13" name="Shape 445"/>
          <p:cNvSpPr txBox="1"/>
          <p:nvPr/>
        </p:nvSpPr>
        <p:spPr>
          <a:xfrm>
            <a:off x="0" y="4186689"/>
            <a:ext cx="9144000" cy="522225"/>
          </a:xfrm>
          <a:prstGeom prst="rect">
            <a:avLst/>
          </a:prstGeom>
          <a:solidFill>
            <a:schemeClr val="accent1"/>
          </a:solidFill>
          <a:ln>
            <a:noFill/>
          </a:ln>
        </p:spPr>
        <p:txBody>
          <a:bodyPr wrap="square" lIns="91425" tIns="45720" rIns="91425" bIns="0" anchor="ctr" anchorCtr="0">
            <a:noAutofit/>
          </a:bodyPr>
          <a:lstStyle>
            <a:defPPr>
              <a:defRPr lang="en-US"/>
            </a:defPPr>
            <a:lvl1pPr marL="142875" indent="-76200" algn="ctr" defTabSz="685800">
              <a:lnSpc>
                <a:spcPct val="115000"/>
              </a:lnSpc>
              <a:buClr>
                <a:srgbClr val="FFFFFF"/>
              </a:buClr>
              <a:buSzPct val="25000"/>
              <a:defRPr sz="2400" kern="0">
                <a:solidFill>
                  <a:srgbClr val="FFFFFF"/>
                </a:solidFill>
                <a:latin typeface="Arial" charset="0"/>
                <a:ea typeface="Arial" charset="0"/>
                <a:cs typeface="Arial" charset="0"/>
              </a:defRPr>
            </a:lvl1pPr>
          </a:lstStyle>
          <a:p>
            <a:r>
              <a:rPr lang="en-US"/>
              <a:t>FedEx</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4429"/>
          <a:stretch/>
        </p:blipFill>
        <p:spPr>
          <a:xfrm>
            <a:off x="4572000" y="1272540"/>
            <a:ext cx="4573805" cy="2914149"/>
          </a:xfrm>
          <a:prstGeom prst="rect">
            <a:avLst/>
          </a:prstGeom>
        </p:spPr>
      </p:pic>
    </p:spTree>
    <p:extLst>
      <p:ext uri="{BB962C8B-B14F-4D97-AF65-F5344CB8AC3E}">
        <p14:creationId xmlns:p14="http://schemas.microsoft.com/office/powerpoint/2010/main" val="82563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7B828D3B-7829-A24D-A066-95EA81BF974B}" vid="{2F323A7D-445E-2649-99FF-FD740CD994E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800417-6026-474F-A66D-728324C84B57}">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DataStax 2018</Template>
  <TotalTime>6979</TotalTime>
  <Words>6853</Words>
  <Application>Microsoft Office PowerPoint</Application>
  <PresentationFormat>On-screen Show (16:9)</PresentationFormat>
  <Paragraphs>908</Paragraphs>
  <Slides>59</Slides>
  <Notes>59</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.AppleSystemUIFont</vt:lpstr>
      <vt:lpstr>Arial</vt:lpstr>
      <vt:lpstr>Arial Regular</vt:lpstr>
      <vt:lpstr>Calibri</vt:lpstr>
      <vt:lpstr>Comic Sans MS</vt:lpstr>
      <vt:lpstr>Helvetica Neue</vt:lpstr>
      <vt:lpstr>Helvetica Neue Light</vt:lpstr>
      <vt:lpstr>HelveticaNeueLT Std Lt</vt:lpstr>
      <vt:lpstr>DataStax_Template_Widescreen</vt:lpstr>
      <vt:lpstr>DataStax  … a technical overview</vt:lpstr>
      <vt:lpstr>Agenda</vt:lpstr>
      <vt:lpstr>DataStax, Inc.</vt:lpstr>
      <vt:lpstr>DataStax: Our Mission</vt:lpstr>
      <vt:lpstr>The Most Innovative Companies Use DataStax </vt:lpstr>
      <vt:lpstr>Our Customers Use DataStax For Cloud</vt:lpstr>
      <vt:lpstr>Our Customers Use DataStax For Cloud</vt:lpstr>
      <vt:lpstr>Technology innovation makes PlayStation Sony’s biggest moneymaker.</vt:lpstr>
      <vt:lpstr>Aiming for fast, seamless service with 20,000 data points per package. </vt:lpstr>
      <vt:lpstr>Supply chain optimization delivers profitability and scale.</vt:lpstr>
      <vt:lpstr>Processes 250M events per day for a real-time view.</vt:lpstr>
      <vt:lpstr>With 500 million components: converting data to value. </vt:lpstr>
      <vt:lpstr>Servicing 42 million customers with the One Intuit ecosystem.</vt:lpstr>
      <vt:lpstr>Founded in 1962, on the cutting edge of transforming retail operations and customer experience.</vt:lpstr>
      <vt:lpstr>UBS Neo: The first truly cross-asset investment banking platform. </vt:lpstr>
      <vt:lpstr>Customers access data in real time, trading ~3.6 b shares daily.</vt:lpstr>
      <vt:lpstr>The Power of IoT Data Delivers Profitability. </vt:lpstr>
      <vt:lpstr>Servicing 42 Million Customers with the One Intuit Ecosystem </vt:lpstr>
      <vt:lpstr>Improving member satisfaction and reducing churn. </vt:lpstr>
      <vt:lpstr>Improve the customer experience</vt:lpstr>
      <vt:lpstr>Real-time patient monitoring</vt:lpstr>
      <vt:lpstr>Powering eCommerce for 170 million customers, one billion live listings </vt:lpstr>
      <vt:lpstr>Making sense of over 30 million data sources to provide real-time supply chain insights</vt:lpstr>
      <vt:lpstr>Why Cassandra?</vt:lpstr>
      <vt:lpstr>Cassandra Roots</vt:lpstr>
      <vt:lpstr>Relational Model</vt:lpstr>
      <vt:lpstr>Update Planes, Query Vectors</vt:lpstr>
      <vt:lpstr>Update Planes, Query Vectors</vt:lpstr>
      <vt:lpstr>Update Planes, Query Vectors</vt:lpstr>
      <vt:lpstr>… but is that a bad thing?</vt:lpstr>
      <vt:lpstr>Clusters force the issue</vt:lpstr>
      <vt:lpstr>From Update Planes, Query Vectors, to…</vt:lpstr>
      <vt:lpstr>Query Planes, Update Vectors</vt:lpstr>
      <vt:lpstr>Query Planes, Update Vectors</vt:lpstr>
      <vt:lpstr>Query Planes, Update Vectors</vt:lpstr>
      <vt:lpstr>Query Planes, Update Vectors</vt:lpstr>
      <vt:lpstr>Query Planes, Update Vectors</vt:lpstr>
      <vt:lpstr>Advantage: Cassandra</vt:lpstr>
      <vt:lpstr>Why DataStax Enterprise?</vt:lpstr>
      <vt:lpstr>Enterprise Data Layer?</vt:lpstr>
      <vt:lpstr>Cassandra++</vt:lpstr>
      <vt:lpstr>Cassandra++: Security</vt:lpstr>
      <vt:lpstr>Are we there yet?</vt:lpstr>
      <vt:lpstr>Contextual Dimensions</vt:lpstr>
      <vt:lpstr>Flexible Search</vt:lpstr>
      <vt:lpstr>Contextual Dimensions</vt:lpstr>
      <vt:lpstr>Analytics</vt:lpstr>
      <vt:lpstr>Contextual Dimensions</vt:lpstr>
      <vt:lpstr>Graph</vt:lpstr>
      <vt:lpstr>Contextual Dimensions</vt:lpstr>
      <vt:lpstr>Data Layer for All Stakeholders</vt:lpstr>
      <vt:lpstr>Use Cases</vt:lpstr>
      <vt:lpstr>Use Cases… 2 main categories</vt:lpstr>
      <vt:lpstr>Great use cases</vt:lpstr>
      <vt:lpstr>Learning Resources</vt:lpstr>
      <vt:lpstr> academy.datastax.com</vt:lpstr>
      <vt:lpstr>Discussion and next steps</vt:lpstr>
      <vt:lpstr>What can we create together?</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Elizabeth Fullerton</dc:creator>
  <cp:keywords/>
  <dc:description/>
  <cp:lastModifiedBy>Bill Kellett</cp:lastModifiedBy>
  <cp:revision>370</cp:revision>
  <dcterms:created xsi:type="dcterms:W3CDTF">2018-04-13T01:46:04Z</dcterms:created>
  <dcterms:modified xsi:type="dcterms:W3CDTF">2019-05-05T18:16:54Z</dcterms:modified>
  <cp:category/>
</cp:coreProperties>
</file>